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36"/>
  </p:notesMasterIdLst>
  <p:sldIdLst>
    <p:sldId id="256" r:id="rId5"/>
    <p:sldId id="283" r:id="rId6"/>
    <p:sldId id="257" r:id="rId7"/>
    <p:sldId id="258" r:id="rId8"/>
    <p:sldId id="259" r:id="rId9"/>
    <p:sldId id="262" r:id="rId10"/>
    <p:sldId id="260" r:id="rId11"/>
    <p:sldId id="277" r:id="rId12"/>
    <p:sldId id="263" r:id="rId13"/>
    <p:sldId id="278" r:id="rId14"/>
    <p:sldId id="279" r:id="rId15"/>
    <p:sldId id="281" r:id="rId16"/>
    <p:sldId id="280" r:id="rId17"/>
    <p:sldId id="264" r:id="rId18"/>
    <p:sldId id="286" r:id="rId19"/>
    <p:sldId id="287" r:id="rId20"/>
    <p:sldId id="284" r:id="rId21"/>
    <p:sldId id="288" r:id="rId22"/>
    <p:sldId id="265" r:id="rId23"/>
    <p:sldId id="28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087" autoAdjust="0"/>
  </p:normalViewPr>
  <p:slideViewPr>
    <p:cSldViewPr showGuides="1">
      <p:cViewPr varScale="1">
        <p:scale>
          <a:sx n="83" d="100"/>
          <a:sy n="83" d="100"/>
        </p:scale>
        <p:origin x="147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F458-297E-42FD-85AA-B42138C6646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C6242-4B4C-4A8A-B761-684DE6665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2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8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45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52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32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4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2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2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0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6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98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9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7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56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9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7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7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B496F5-A021-4446-9C24-57D08D7801D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1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Q44V-_Icbj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52461/52689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izzi.digital/DOS/52461/52690.html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de/photo/858304" TargetMode="Externa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hr.izzi.digital/DOS/52461/52698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r.izzi.digital/DOS/52461/52680.html" TargetMode="Externa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vista.com/artboard/?width=42&amp;height=59.4&amp;group=MM&amp;format=Poster&amp;measureUnits=cm&amp;_gl=1*d4eaqu*_ga*MTQxMTYwNzgxMi4xNjQ4NjYzMjc0*_ga_8Z70NX2GY4*MTY0ODY2MzI3NC4xLjAuMTY0ODY2MzI3NC4w" TargetMode="External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sanja1301/5jsrxts8rj8vdwo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qs.de/fotos/79044.html?comments=1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82144A0-F8C1-4417-B569-DD918310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421"/>
            <a:ext cx="9144000" cy="6283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4301" y="764704"/>
            <a:ext cx="3657600" cy="4572000"/>
          </a:xfrm>
          <a:prstGeom prst="rect">
            <a:avLst/>
          </a:prstGeom>
          <a:blipFill dpi="0" rotWithShape="1">
            <a:blip r:embed="rId4">
              <a:alphaModFix amt="80000"/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7300" y="764704"/>
            <a:ext cx="3657600" cy="457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905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34751" y="980728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Eine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schwere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Entscheidung</a:t>
            </a:r>
            <a:endParaRPr lang="hr-HR" sz="3600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hr-HR" sz="3600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(Teška odluka)</a:t>
            </a: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flipH="1" flipV="1">
            <a:off x="1905000" y="1506776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CEEF4D6-0803-482B-98E8-91EEE6278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5371683"/>
            <a:ext cx="32766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A48911C-2309-4B2A-BF09-6EA71AEBF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608" y="908112"/>
            <a:ext cx="5328592" cy="720687"/>
          </a:xfrm>
        </p:spPr>
        <p:txBody>
          <a:bodyPr/>
          <a:lstStyle/>
          <a:p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Schulsystem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Kroatien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10F7E23-CE28-47B4-94F0-F066371F1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3608" y="1628799"/>
            <a:ext cx="3470820" cy="4321088"/>
          </a:xfrm>
        </p:spPr>
        <p:txBody>
          <a:bodyPr/>
          <a:lstStyle/>
          <a:p>
            <a:r>
              <a:rPr lang="hr-HR" dirty="0"/>
              <a:t>1.Welche </a:t>
            </a:r>
            <a:r>
              <a:rPr lang="hr-HR" dirty="0" err="1"/>
              <a:t>Schulen</a:t>
            </a:r>
            <a:r>
              <a:rPr lang="hr-HR" dirty="0"/>
              <a:t> </a:t>
            </a:r>
            <a:r>
              <a:rPr lang="hr-HR" dirty="0" err="1"/>
              <a:t>gibt</a:t>
            </a:r>
            <a:r>
              <a:rPr lang="hr-HR" dirty="0"/>
              <a:t> </a:t>
            </a:r>
            <a:r>
              <a:rPr lang="hr-HR" dirty="0" err="1"/>
              <a:t>es</a:t>
            </a:r>
            <a:r>
              <a:rPr lang="hr-HR" dirty="0"/>
              <a:t>?</a:t>
            </a:r>
          </a:p>
          <a:p>
            <a:r>
              <a:rPr lang="hr-HR" dirty="0"/>
              <a:t>Es </a:t>
            </a:r>
            <a:r>
              <a:rPr lang="hr-HR" dirty="0" err="1"/>
              <a:t>gibt</a:t>
            </a:r>
            <a:r>
              <a:rPr lang="hr-HR" dirty="0"/>
              <a:t> </a:t>
            </a:r>
            <a:r>
              <a:rPr lang="hr-HR" dirty="0" err="1"/>
              <a:t>eine</a:t>
            </a:r>
            <a:r>
              <a:rPr lang="hr-HR" dirty="0"/>
              <a:t> </a:t>
            </a:r>
            <a:r>
              <a:rPr lang="hr-HR" dirty="0" err="1"/>
              <a:t>Grundschule</a:t>
            </a:r>
            <a:r>
              <a:rPr lang="hr-HR" dirty="0"/>
              <a:t>, </a:t>
            </a:r>
            <a:r>
              <a:rPr lang="hr-HR" dirty="0" err="1"/>
              <a:t>danach</a:t>
            </a:r>
            <a:r>
              <a:rPr lang="hr-HR" dirty="0"/>
              <a:t> </a:t>
            </a:r>
            <a:r>
              <a:rPr lang="hr-HR" dirty="0" err="1"/>
              <a:t>ein</a:t>
            </a:r>
            <a:r>
              <a:rPr lang="hr-HR" dirty="0"/>
              <a:t> </a:t>
            </a:r>
            <a:r>
              <a:rPr lang="hr-HR" dirty="0" err="1"/>
              <a:t>Gymnasium</a:t>
            </a:r>
            <a:r>
              <a:rPr lang="hr-HR" dirty="0"/>
              <a:t> </a:t>
            </a:r>
            <a:r>
              <a:rPr lang="hr-HR" dirty="0" err="1"/>
              <a:t>oder</a:t>
            </a:r>
            <a:r>
              <a:rPr lang="hr-HR" dirty="0"/>
              <a:t> </a:t>
            </a:r>
            <a:r>
              <a:rPr lang="hr-HR" dirty="0" err="1"/>
              <a:t>eine</a:t>
            </a:r>
            <a:r>
              <a:rPr lang="hr-HR" dirty="0"/>
              <a:t> </a:t>
            </a:r>
            <a:r>
              <a:rPr lang="hr-HR" dirty="0" err="1"/>
              <a:t>Mittelschule</a:t>
            </a:r>
            <a:r>
              <a:rPr lang="hr-HR" dirty="0"/>
              <a:t>. 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6E83107-A2AD-4BE0-9C33-6A16D50C4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628798"/>
            <a:ext cx="3600400" cy="4321087"/>
          </a:xfrm>
        </p:spPr>
        <p:txBody>
          <a:bodyPr/>
          <a:lstStyle/>
          <a:p>
            <a:r>
              <a:rPr lang="hr-HR" dirty="0"/>
              <a:t>2.Wie </a:t>
            </a:r>
            <a:r>
              <a:rPr lang="hr-HR" dirty="0" err="1"/>
              <a:t>lange</a:t>
            </a:r>
            <a:r>
              <a:rPr lang="hr-HR" dirty="0"/>
              <a:t> </a:t>
            </a:r>
            <a:r>
              <a:rPr lang="hr-HR" dirty="0" err="1"/>
              <a:t>muss</a:t>
            </a:r>
            <a:r>
              <a:rPr lang="hr-HR" dirty="0"/>
              <a:t> </a:t>
            </a:r>
            <a:r>
              <a:rPr lang="hr-HR" dirty="0" err="1"/>
              <a:t>man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deinem</a:t>
            </a:r>
            <a:r>
              <a:rPr lang="hr-HR" dirty="0"/>
              <a:t> </a:t>
            </a:r>
            <a:r>
              <a:rPr lang="hr-HR" dirty="0" err="1"/>
              <a:t>Land</a:t>
            </a:r>
            <a:r>
              <a:rPr lang="hr-HR" dirty="0"/>
              <a:t> </a:t>
            </a:r>
            <a:r>
              <a:rPr lang="hr-HR" dirty="0" err="1"/>
              <a:t>zur</a:t>
            </a:r>
            <a:r>
              <a:rPr lang="hr-HR" dirty="0"/>
              <a:t> </a:t>
            </a:r>
            <a:r>
              <a:rPr lang="hr-HR" dirty="0" err="1"/>
              <a:t>Schule</a:t>
            </a:r>
            <a:r>
              <a:rPr lang="hr-HR" dirty="0"/>
              <a:t> </a:t>
            </a:r>
            <a:r>
              <a:rPr lang="hr-HR" dirty="0" err="1"/>
              <a:t>gehen</a:t>
            </a:r>
            <a:r>
              <a:rPr lang="hr-HR" dirty="0"/>
              <a:t>?</a:t>
            </a:r>
          </a:p>
          <a:p>
            <a:r>
              <a:rPr lang="hr-HR" dirty="0"/>
              <a:t>Die </a:t>
            </a:r>
            <a:r>
              <a:rPr lang="hr-HR" dirty="0" err="1"/>
              <a:t>Grundschule</a:t>
            </a:r>
            <a:r>
              <a:rPr lang="hr-HR" dirty="0"/>
              <a:t> </a:t>
            </a:r>
            <a:r>
              <a:rPr lang="hr-HR" dirty="0" err="1"/>
              <a:t>dauert</a:t>
            </a:r>
            <a:r>
              <a:rPr lang="hr-HR" dirty="0"/>
              <a:t> </a:t>
            </a:r>
            <a:r>
              <a:rPr lang="hr-HR" dirty="0" err="1"/>
              <a:t>acht</a:t>
            </a:r>
            <a:r>
              <a:rPr lang="hr-HR" dirty="0"/>
              <a:t> </a:t>
            </a:r>
            <a:r>
              <a:rPr lang="hr-HR" dirty="0" err="1"/>
              <a:t>Jahre</a:t>
            </a:r>
            <a:r>
              <a:rPr lang="hr-HR" dirty="0"/>
              <a:t>. </a:t>
            </a:r>
          </a:p>
          <a:p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Gymnasium</a:t>
            </a:r>
            <a:r>
              <a:rPr lang="hr-HR" dirty="0"/>
              <a:t> </a:t>
            </a:r>
            <a:r>
              <a:rPr lang="hr-HR" dirty="0" err="1"/>
              <a:t>dauert</a:t>
            </a:r>
            <a:r>
              <a:rPr lang="hr-HR" dirty="0"/>
              <a:t> 4 </a:t>
            </a:r>
            <a:r>
              <a:rPr lang="hr-HR" dirty="0" err="1"/>
              <a:t>Jahre</a:t>
            </a:r>
            <a:r>
              <a:rPr lang="hr-HR" dirty="0"/>
              <a:t>. </a:t>
            </a:r>
          </a:p>
          <a:p>
            <a:r>
              <a:rPr lang="hr-HR" dirty="0"/>
              <a:t>Die </a:t>
            </a:r>
            <a:r>
              <a:rPr lang="hr-HR" dirty="0" err="1"/>
              <a:t>Mittelschule</a:t>
            </a:r>
            <a:r>
              <a:rPr lang="hr-HR" dirty="0"/>
              <a:t> </a:t>
            </a:r>
            <a:r>
              <a:rPr lang="hr-HR" dirty="0" err="1"/>
              <a:t>dauert</a:t>
            </a:r>
            <a:r>
              <a:rPr lang="hr-HR" dirty="0"/>
              <a:t> </a:t>
            </a:r>
            <a:r>
              <a:rPr lang="hr-HR" dirty="0" err="1"/>
              <a:t>drei</a:t>
            </a:r>
            <a:r>
              <a:rPr lang="hr-HR" dirty="0"/>
              <a:t>, </a:t>
            </a:r>
            <a:r>
              <a:rPr lang="hr-HR" dirty="0" err="1"/>
              <a:t>vier</a:t>
            </a:r>
            <a:r>
              <a:rPr lang="hr-HR" dirty="0"/>
              <a:t> </a:t>
            </a:r>
            <a:r>
              <a:rPr lang="hr-HR" dirty="0" err="1"/>
              <a:t>oder</a:t>
            </a:r>
            <a:r>
              <a:rPr lang="hr-HR" dirty="0"/>
              <a:t> </a:t>
            </a:r>
            <a:r>
              <a:rPr lang="hr-HR" dirty="0" err="1"/>
              <a:t>fünf</a:t>
            </a:r>
            <a:r>
              <a:rPr lang="hr-HR" dirty="0"/>
              <a:t> </a:t>
            </a:r>
            <a:r>
              <a:rPr lang="hr-HR" dirty="0" err="1"/>
              <a:t>Jahre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375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5301FB2-F4F8-4E9D-BDF2-6DCBE4408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3.Welche Note </a:t>
            </a:r>
            <a:r>
              <a:rPr lang="hr-HR" dirty="0" err="1"/>
              <a:t>ist</a:t>
            </a:r>
            <a:r>
              <a:rPr lang="hr-HR" dirty="0"/>
              <a:t> die </a:t>
            </a:r>
            <a:r>
              <a:rPr lang="hr-HR" dirty="0" err="1"/>
              <a:t>beste</a:t>
            </a:r>
            <a:r>
              <a:rPr lang="hr-HR" dirty="0"/>
              <a:t>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A76BD4B-D306-4A4B-AD6E-91B9475ECB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5 (</a:t>
            </a:r>
            <a:r>
              <a:rPr lang="hr-HR" dirty="0" err="1"/>
              <a:t>ausgezeichnet</a:t>
            </a:r>
            <a:r>
              <a:rPr lang="hr-HR" dirty="0"/>
              <a:t>) </a:t>
            </a:r>
            <a:r>
              <a:rPr lang="hr-HR" dirty="0" err="1"/>
              <a:t>ist</a:t>
            </a:r>
            <a:r>
              <a:rPr lang="hr-HR" dirty="0"/>
              <a:t> die </a:t>
            </a:r>
            <a:r>
              <a:rPr lang="hr-HR" dirty="0" err="1"/>
              <a:t>beste</a:t>
            </a:r>
            <a:r>
              <a:rPr lang="hr-HR" dirty="0"/>
              <a:t> Note. 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7A8797D-CC50-4636-8915-37D2AE542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764704"/>
            <a:ext cx="3337560" cy="576262"/>
          </a:xfrm>
        </p:spPr>
        <p:txBody>
          <a:bodyPr/>
          <a:lstStyle/>
          <a:p>
            <a:r>
              <a:rPr lang="hr-HR" dirty="0"/>
              <a:t>4.Welche </a:t>
            </a:r>
            <a:r>
              <a:rPr lang="hr-HR" dirty="0" err="1"/>
              <a:t>Fächer</a:t>
            </a:r>
            <a:r>
              <a:rPr lang="hr-HR" dirty="0"/>
              <a:t> </a:t>
            </a:r>
            <a:r>
              <a:rPr lang="hr-HR" dirty="0" err="1"/>
              <a:t>hast</a:t>
            </a:r>
            <a:r>
              <a:rPr lang="hr-HR" dirty="0"/>
              <a:t> </a:t>
            </a:r>
            <a:r>
              <a:rPr lang="hr-HR" dirty="0" err="1"/>
              <a:t>du</a:t>
            </a:r>
            <a:r>
              <a:rPr lang="hr-HR" dirty="0"/>
              <a:t> </a:t>
            </a:r>
            <a:r>
              <a:rPr lang="hr-HR" dirty="0" err="1"/>
              <a:t>dieses</a:t>
            </a:r>
            <a:r>
              <a:rPr lang="hr-HR" dirty="0"/>
              <a:t> </a:t>
            </a:r>
            <a:r>
              <a:rPr lang="hr-HR" dirty="0" err="1"/>
              <a:t>Jahr</a:t>
            </a:r>
            <a:r>
              <a:rPr lang="hr-HR" dirty="0"/>
              <a:t>?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8FB4341-B026-4E55-B9A8-415AD0C63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574" y="1412776"/>
            <a:ext cx="3349818" cy="4537111"/>
          </a:xfrm>
        </p:spPr>
        <p:txBody>
          <a:bodyPr/>
          <a:lstStyle/>
          <a:p>
            <a:r>
              <a:rPr lang="hr-HR" dirty="0" err="1"/>
              <a:t>Kroatisch</a:t>
            </a:r>
            <a:r>
              <a:rPr lang="hr-HR" dirty="0"/>
              <a:t>, </a:t>
            </a:r>
            <a:r>
              <a:rPr lang="hr-HR" dirty="0" err="1"/>
              <a:t>Kunst</a:t>
            </a:r>
            <a:r>
              <a:rPr lang="hr-HR" dirty="0"/>
              <a:t> (Malen), </a:t>
            </a:r>
            <a:r>
              <a:rPr lang="hr-HR" dirty="0" err="1"/>
              <a:t>Musik</a:t>
            </a:r>
            <a:r>
              <a:rPr lang="hr-HR" dirty="0"/>
              <a:t>, </a:t>
            </a:r>
            <a:r>
              <a:rPr lang="hr-HR" dirty="0" err="1"/>
              <a:t>Mathematik</a:t>
            </a:r>
            <a:r>
              <a:rPr lang="hr-HR" dirty="0"/>
              <a:t> (</a:t>
            </a:r>
            <a:r>
              <a:rPr lang="hr-HR" dirty="0" err="1"/>
              <a:t>Mathe</a:t>
            </a:r>
            <a:r>
              <a:rPr lang="hr-HR" dirty="0"/>
              <a:t>), </a:t>
            </a:r>
            <a:r>
              <a:rPr lang="hr-HR" dirty="0" err="1"/>
              <a:t>Biologie</a:t>
            </a:r>
            <a:r>
              <a:rPr lang="hr-HR" dirty="0"/>
              <a:t>, </a:t>
            </a:r>
            <a:r>
              <a:rPr lang="hr-HR" dirty="0" err="1"/>
              <a:t>Physik</a:t>
            </a:r>
            <a:r>
              <a:rPr lang="hr-HR" dirty="0"/>
              <a:t>, </a:t>
            </a:r>
            <a:r>
              <a:rPr lang="hr-HR" dirty="0" err="1"/>
              <a:t>Geschichte</a:t>
            </a:r>
            <a:r>
              <a:rPr lang="hr-HR" dirty="0"/>
              <a:t>, </a:t>
            </a:r>
            <a:r>
              <a:rPr lang="hr-HR" dirty="0" err="1"/>
              <a:t>Geografie</a:t>
            </a:r>
            <a:r>
              <a:rPr lang="hr-HR" dirty="0"/>
              <a:t>, </a:t>
            </a:r>
            <a:r>
              <a:rPr lang="hr-HR" dirty="0" err="1"/>
              <a:t>Werken</a:t>
            </a:r>
            <a:r>
              <a:rPr lang="hr-HR" dirty="0"/>
              <a:t>, </a:t>
            </a:r>
            <a:r>
              <a:rPr lang="hr-HR" dirty="0" err="1"/>
              <a:t>Informatik</a:t>
            </a:r>
            <a:r>
              <a:rPr lang="hr-HR" dirty="0"/>
              <a:t>, Sport, </a:t>
            </a:r>
            <a:r>
              <a:rPr lang="hr-HR" dirty="0" err="1"/>
              <a:t>Chemie</a:t>
            </a:r>
            <a:r>
              <a:rPr lang="hr-HR" dirty="0"/>
              <a:t>, </a:t>
            </a:r>
            <a:r>
              <a:rPr lang="hr-HR" dirty="0" err="1"/>
              <a:t>Deutsch</a:t>
            </a:r>
            <a:r>
              <a:rPr lang="hr-HR" dirty="0"/>
              <a:t>, </a:t>
            </a:r>
            <a:r>
              <a:rPr lang="hr-HR" dirty="0" err="1"/>
              <a:t>Englisch</a:t>
            </a:r>
            <a:r>
              <a:rPr lang="hr-HR" dirty="0"/>
              <a:t>, </a:t>
            </a:r>
            <a:r>
              <a:rPr lang="hr-HR" dirty="0" err="1"/>
              <a:t>Klassenstunde</a:t>
            </a:r>
            <a:r>
              <a:rPr lang="hr-HR" dirty="0"/>
              <a:t>, </a:t>
            </a:r>
            <a:r>
              <a:rPr lang="hr-HR" dirty="0" err="1"/>
              <a:t>Religion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15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E8014F-6B20-44E9-98F4-51F454B2B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172" y="548680"/>
            <a:ext cx="3542828" cy="1101939"/>
          </a:xfrm>
        </p:spPr>
        <p:txBody>
          <a:bodyPr/>
          <a:lstStyle/>
          <a:p>
            <a:r>
              <a:rPr lang="hr-HR" dirty="0" err="1"/>
              <a:t>Tragt</a:t>
            </a:r>
            <a:r>
              <a:rPr lang="hr-HR" dirty="0"/>
              <a:t> </a:t>
            </a:r>
            <a:r>
              <a:rPr lang="hr-HR" dirty="0" err="1"/>
              <a:t>ihr</a:t>
            </a:r>
            <a:r>
              <a:rPr lang="hr-HR" dirty="0"/>
              <a:t> </a:t>
            </a:r>
            <a:r>
              <a:rPr lang="hr-HR" dirty="0" err="1"/>
              <a:t>eine</a:t>
            </a:r>
            <a:r>
              <a:rPr lang="hr-HR" dirty="0"/>
              <a:t> </a:t>
            </a:r>
            <a:r>
              <a:rPr lang="hr-HR" dirty="0" err="1"/>
              <a:t>Schuluniform</a:t>
            </a:r>
            <a:r>
              <a:rPr lang="hr-HR" dirty="0"/>
              <a:t>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9302FCC-E0F4-4A34-AA93-FAB1A181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584" y="1844824"/>
            <a:ext cx="3542828" cy="3601007"/>
          </a:xfrm>
        </p:spPr>
        <p:txBody>
          <a:bodyPr/>
          <a:lstStyle/>
          <a:p>
            <a:r>
              <a:rPr lang="hr-HR" dirty="0" err="1"/>
              <a:t>Nein</a:t>
            </a:r>
            <a:r>
              <a:rPr lang="hr-HR" dirty="0"/>
              <a:t>, </a:t>
            </a:r>
            <a:r>
              <a:rPr lang="hr-HR" dirty="0" err="1"/>
              <a:t>wir</a:t>
            </a:r>
            <a:r>
              <a:rPr lang="hr-HR" dirty="0"/>
              <a:t> </a:t>
            </a:r>
            <a:r>
              <a:rPr lang="hr-HR" dirty="0" err="1"/>
              <a:t>tragen</a:t>
            </a:r>
            <a:r>
              <a:rPr lang="hr-HR" dirty="0"/>
              <a:t> </a:t>
            </a:r>
            <a:r>
              <a:rPr lang="hr-HR" dirty="0" err="1"/>
              <a:t>keine</a:t>
            </a:r>
            <a:r>
              <a:rPr lang="hr-HR" dirty="0"/>
              <a:t> </a:t>
            </a:r>
            <a:r>
              <a:rPr lang="hr-HR" dirty="0" err="1"/>
              <a:t>Schuluniformen</a:t>
            </a:r>
            <a:r>
              <a:rPr lang="hr-HR" dirty="0"/>
              <a:t>. 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8E6FBB1-5252-4CF5-8CAE-64F5A3927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0412" y="692696"/>
            <a:ext cx="3477157" cy="946890"/>
          </a:xfrm>
        </p:spPr>
        <p:txBody>
          <a:bodyPr/>
          <a:lstStyle/>
          <a:p>
            <a:r>
              <a:rPr lang="hr-HR" dirty="0" err="1"/>
              <a:t>Wie</a:t>
            </a:r>
            <a:r>
              <a:rPr lang="hr-HR" dirty="0"/>
              <a:t> </a:t>
            </a:r>
            <a:r>
              <a:rPr lang="hr-HR" dirty="0" err="1"/>
              <a:t>sind</a:t>
            </a:r>
            <a:r>
              <a:rPr lang="hr-HR" dirty="0"/>
              <a:t> die </a:t>
            </a:r>
            <a:r>
              <a:rPr lang="hr-HR" dirty="0" err="1"/>
              <a:t>Unterrichszeiten</a:t>
            </a:r>
            <a:r>
              <a:rPr lang="hr-HR" dirty="0"/>
              <a:t>?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79A0CE9-A677-4662-B2C9-7FB128453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0412" y="1783602"/>
            <a:ext cx="3477157" cy="2798186"/>
          </a:xfrm>
        </p:spPr>
        <p:txBody>
          <a:bodyPr/>
          <a:lstStyle/>
          <a:p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Unterricht</a:t>
            </a:r>
            <a:r>
              <a:rPr lang="hr-HR" dirty="0"/>
              <a:t> </a:t>
            </a:r>
            <a:r>
              <a:rPr lang="hr-HR" dirty="0" err="1"/>
              <a:t>dauert</a:t>
            </a:r>
            <a:r>
              <a:rPr lang="hr-HR" dirty="0"/>
              <a:t> (</a:t>
            </a:r>
            <a:r>
              <a:rPr lang="hr-HR" dirty="0" err="1"/>
              <a:t>meistens</a:t>
            </a:r>
            <a:r>
              <a:rPr lang="hr-HR" dirty="0"/>
              <a:t>) </a:t>
            </a:r>
            <a:r>
              <a:rPr lang="hr-HR" dirty="0" err="1"/>
              <a:t>acht</a:t>
            </a:r>
            <a:r>
              <a:rPr lang="hr-HR" dirty="0"/>
              <a:t> </a:t>
            </a:r>
            <a:r>
              <a:rPr lang="hr-HR" dirty="0" err="1"/>
              <a:t>Stunden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542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B27DC-1B37-422C-85E4-263F206B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Wann</a:t>
            </a:r>
            <a:r>
              <a:rPr lang="hr-HR" dirty="0"/>
              <a:t> </a:t>
            </a:r>
            <a:r>
              <a:rPr lang="hr-HR" dirty="0" err="1"/>
              <a:t>habt</a:t>
            </a:r>
            <a:r>
              <a:rPr lang="hr-HR" dirty="0"/>
              <a:t> </a:t>
            </a:r>
            <a:r>
              <a:rPr lang="hr-HR" dirty="0" err="1"/>
              <a:t>ihr</a:t>
            </a:r>
            <a:r>
              <a:rPr lang="hr-HR" dirty="0"/>
              <a:t> </a:t>
            </a:r>
            <a:r>
              <a:rPr lang="hr-HR" dirty="0" err="1"/>
              <a:t>Ferien</a:t>
            </a:r>
            <a:r>
              <a:rPr lang="hr-HR" dirty="0"/>
              <a:t>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01DFDB-C3FC-46F6-80D2-838AF9916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Im </a:t>
            </a:r>
            <a:r>
              <a:rPr lang="hr-HR" dirty="0" err="1"/>
              <a:t>Herbst</a:t>
            </a:r>
            <a:r>
              <a:rPr lang="hr-HR" dirty="0"/>
              <a:t>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2F73D14-470C-4B28-AF66-8A8E51E71D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Im </a:t>
            </a:r>
            <a:r>
              <a:rPr lang="hr-HR" dirty="0" err="1"/>
              <a:t>Frühling</a:t>
            </a: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40F814B-1103-492E-86E3-DF2E132F2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Im </a:t>
            </a:r>
            <a:r>
              <a:rPr lang="hr-HR" dirty="0" err="1"/>
              <a:t>Winter</a:t>
            </a: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D1F1A19-0033-46FD-8AE2-AFEF2255A2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Im </a:t>
            </a:r>
            <a:r>
              <a:rPr lang="hr-HR" dirty="0" err="1"/>
              <a:t>Sommer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106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03E665-DF9A-4BEC-B3CD-495F99B1C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E03E183-109E-6473-7E55-E935AF1D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132479"/>
            <a:ext cx="2550219" cy="26253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ED33C57-9406-B948-A444-9444E250C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988" y="2929175"/>
            <a:ext cx="2462572" cy="3300809"/>
          </a:xfrm>
          <a:prstGeom prst="rect">
            <a:avLst/>
          </a:prstGeom>
        </p:spPr>
      </p:pic>
      <p:sp>
        <p:nvSpPr>
          <p:cNvPr id="9" name="Naslov 8">
            <a:extLst>
              <a:ext uri="{FF2B5EF4-FFF2-40B4-BE49-F238E27FC236}">
                <a16:creationId xmlns:a16="http://schemas.microsoft.com/office/drawing/2014/main" id="{752C4A60-EBB7-14BF-E8FD-4406A30D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Wer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das</a:t>
            </a:r>
            <a:r>
              <a:rPr lang="hr-HR" dirty="0"/>
              <a:t>?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wie</a:t>
            </a:r>
            <a:r>
              <a:rPr lang="hr-HR" dirty="0"/>
              <a:t> </a:t>
            </a:r>
            <a:r>
              <a:rPr lang="hr-HR" dirty="0" err="1"/>
              <a:t>heißt</a:t>
            </a:r>
            <a:r>
              <a:rPr lang="hr-HR" dirty="0"/>
              <a:t> </a:t>
            </a:r>
            <a:r>
              <a:rPr lang="hr-HR" dirty="0" err="1"/>
              <a:t>dieses</a:t>
            </a:r>
            <a:r>
              <a:rPr lang="hr-HR" dirty="0"/>
              <a:t> Dokument?</a:t>
            </a:r>
          </a:p>
        </p:txBody>
      </p:sp>
    </p:spTree>
    <p:extLst>
      <p:ext uri="{BB962C8B-B14F-4D97-AF65-F5344CB8AC3E}">
        <p14:creationId xmlns:p14="http://schemas.microsoft.com/office/powerpoint/2010/main" val="28273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5D783D-0E64-08F8-D05E-81596248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620688"/>
            <a:ext cx="8928992" cy="1728191"/>
          </a:xfrm>
        </p:spPr>
        <p:txBody>
          <a:bodyPr>
            <a:noAutofit/>
          </a:bodyPr>
          <a:lstStyle/>
          <a:p>
            <a:r>
              <a:rPr lang="hr-HR" sz="3200" b="1" dirty="0"/>
              <a:t>Klara </a:t>
            </a:r>
            <a:r>
              <a:rPr lang="hr-HR" sz="3200" b="1" dirty="0" err="1"/>
              <a:t>hat</a:t>
            </a:r>
            <a:r>
              <a:rPr lang="hr-HR" sz="3200" b="1" dirty="0"/>
              <a:t> die </a:t>
            </a:r>
            <a:r>
              <a:rPr lang="hr-HR" sz="3200" b="1" dirty="0" err="1"/>
              <a:t>Klasse</a:t>
            </a:r>
            <a:r>
              <a:rPr lang="hr-HR" sz="3200" b="1" dirty="0"/>
              <a:t> 10 </a:t>
            </a:r>
            <a:r>
              <a:rPr lang="hr-HR" sz="3200" b="1" dirty="0" err="1"/>
              <a:t>beendet</a:t>
            </a:r>
            <a:r>
              <a:rPr lang="hr-HR" sz="3200" b="1" dirty="0"/>
              <a:t> </a:t>
            </a:r>
            <a:r>
              <a:rPr lang="hr-HR" sz="3200" b="1" dirty="0" err="1"/>
              <a:t>und</a:t>
            </a:r>
            <a:r>
              <a:rPr lang="hr-HR" sz="3200" b="1" dirty="0"/>
              <a:t> </a:t>
            </a:r>
            <a:r>
              <a:rPr lang="hr-HR" sz="3200" b="1" dirty="0" err="1"/>
              <a:t>einen</a:t>
            </a:r>
            <a:r>
              <a:rPr lang="hr-HR" sz="3200" b="1" dirty="0"/>
              <a:t> </a:t>
            </a:r>
            <a:r>
              <a:rPr lang="hr-HR" sz="3200" b="1" dirty="0" err="1"/>
              <a:t>Realabschluss</a:t>
            </a:r>
            <a:r>
              <a:rPr lang="hr-HR" sz="3200" b="1" dirty="0"/>
              <a:t> </a:t>
            </a:r>
            <a:r>
              <a:rPr lang="hr-HR" sz="3200" b="1" dirty="0" err="1"/>
              <a:t>erworben</a:t>
            </a:r>
            <a:r>
              <a:rPr lang="hr-HR" sz="3200" b="1" dirty="0"/>
              <a:t>.</a:t>
            </a:r>
            <a:br>
              <a:rPr lang="hr-HR" sz="3200" dirty="0"/>
            </a:br>
            <a:r>
              <a:rPr lang="hr-HR" sz="3200" dirty="0"/>
              <a:t>Aber, </a:t>
            </a:r>
            <a:r>
              <a:rPr lang="hr-HR" sz="3200" dirty="0" err="1"/>
              <a:t>was</a:t>
            </a:r>
            <a:r>
              <a:rPr lang="hr-HR" sz="3200" dirty="0"/>
              <a:t> </a:t>
            </a:r>
            <a:r>
              <a:rPr lang="hr-HR" sz="3200" dirty="0" err="1"/>
              <a:t>ist</a:t>
            </a:r>
            <a:r>
              <a:rPr lang="hr-HR" sz="3200" dirty="0"/>
              <a:t> </a:t>
            </a:r>
            <a:r>
              <a:rPr lang="hr-HR" sz="3200" dirty="0" err="1"/>
              <a:t>eine</a:t>
            </a:r>
            <a:r>
              <a:rPr lang="hr-HR" sz="3200" dirty="0"/>
              <a:t> </a:t>
            </a:r>
            <a:r>
              <a:rPr lang="hr-HR" sz="3200" dirty="0" err="1"/>
              <a:t>Realschule</a:t>
            </a:r>
            <a:r>
              <a:rPr lang="hr-HR" sz="3200" dirty="0"/>
              <a:t>?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D67D0D-8A5A-5EE1-8766-0F9C97BFA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https://www.youtube.com/watch?v=Q44V-_Icbjc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3898C47-A5F4-D5C7-DA74-69C25097B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875343"/>
            <a:ext cx="4702472" cy="30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466D09-7A58-ABB6-249B-1584D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Klara </a:t>
            </a:r>
            <a:r>
              <a:rPr lang="hr-HR" dirty="0" err="1"/>
              <a:t>hat</a:t>
            </a:r>
            <a:r>
              <a:rPr lang="hr-HR" dirty="0"/>
              <a:t> </a:t>
            </a:r>
            <a:r>
              <a:rPr lang="hr-HR" dirty="0" err="1"/>
              <a:t>einen</a:t>
            </a:r>
            <a:r>
              <a:rPr lang="hr-HR" dirty="0"/>
              <a:t> Plan!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04010F3-560C-2764-D826-EC36DDE8E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3140968"/>
            <a:ext cx="2114550" cy="2400300"/>
          </a:xfrm>
        </p:spPr>
      </p:pic>
      <p:pic>
        <p:nvPicPr>
          <p:cNvPr id="7" name="Slika 6" descr="Slika na kojoj se prikazuje crtež, tekst, dizajn, ilustracija&#10;&#10;Opis je automatski generiran">
            <a:extLst>
              <a:ext uri="{FF2B5EF4-FFF2-40B4-BE49-F238E27FC236}">
                <a16:creationId xmlns:a16="http://schemas.microsoft.com/office/drawing/2014/main" id="{16792355-0CE7-7517-2F03-351A3EADB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45024"/>
            <a:ext cx="2143125" cy="21336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FBA6832-6523-758F-96B1-5B68E2F50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74" y="2574739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8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F8ABBC-CF20-75BE-B5D6-5D2C4AC6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9"/>
            <a:ext cx="6931992" cy="1598516"/>
          </a:xfrm>
        </p:spPr>
        <p:txBody>
          <a:bodyPr>
            <a:normAutofit/>
          </a:bodyPr>
          <a:lstStyle/>
          <a:p>
            <a:r>
              <a:rPr lang="hr-HR" b="1" dirty="0" err="1"/>
              <a:t>Was</a:t>
            </a:r>
            <a:r>
              <a:rPr lang="hr-HR" b="1" dirty="0"/>
              <a:t> </a:t>
            </a:r>
            <a:r>
              <a:rPr lang="hr-HR" b="1" dirty="0" err="1"/>
              <a:t>ist</a:t>
            </a:r>
            <a:r>
              <a:rPr lang="hr-HR" b="1" dirty="0"/>
              <a:t> </a:t>
            </a:r>
            <a:r>
              <a:rPr lang="hr-HR" b="1" dirty="0" err="1"/>
              <a:t>Klaras</a:t>
            </a:r>
            <a:r>
              <a:rPr lang="hr-HR" b="1" dirty="0"/>
              <a:t> Plan?</a:t>
            </a:r>
            <a:br>
              <a:rPr lang="hr-HR" dirty="0"/>
            </a:b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DA540CB-9C7B-4696-657B-A5308ABCC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121" y="2490788"/>
            <a:ext cx="5475696" cy="3444875"/>
          </a:xfrm>
        </p:spPr>
      </p:pic>
      <p:sp>
        <p:nvSpPr>
          <p:cNvPr id="6" name="Pravokutnik: jedan zaobljeni kut 5">
            <a:extLst>
              <a:ext uri="{FF2B5EF4-FFF2-40B4-BE49-F238E27FC236}">
                <a16:creationId xmlns:a16="http://schemas.microsoft.com/office/drawing/2014/main" id="{6BC29D04-47CC-0680-7D21-7BAFAE20D605}"/>
              </a:ext>
            </a:extLst>
          </p:cNvPr>
          <p:cNvSpPr/>
          <p:nvPr/>
        </p:nvSpPr>
        <p:spPr>
          <a:xfrm>
            <a:off x="683568" y="2348880"/>
            <a:ext cx="4968552" cy="634455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>
                <a:hlinkClick r:id="rId3"/>
              </a:rPr>
              <a:t>https://hr.izzi.digital/DOS/52461/52689.html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2526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8B2A0F-1862-04D4-1A27-E31C9965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Was</a:t>
            </a:r>
            <a:r>
              <a:rPr lang="hr-HR" b="1" dirty="0"/>
              <a:t> </a:t>
            </a:r>
            <a:r>
              <a:rPr lang="hr-HR" b="1" dirty="0" err="1"/>
              <a:t>will</a:t>
            </a:r>
            <a:r>
              <a:rPr lang="hr-HR" b="1" dirty="0"/>
              <a:t> </a:t>
            </a:r>
            <a:r>
              <a:rPr lang="hr-HR" b="1" dirty="0" err="1"/>
              <a:t>sie</a:t>
            </a:r>
            <a:r>
              <a:rPr lang="hr-HR" b="1" dirty="0"/>
              <a:t> </a:t>
            </a:r>
            <a:r>
              <a:rPr lang="hr-HR" b="1" dirty="0" err="1"/>
              <a:t>denn</a:t>
            </a:r>
            <a:r>
              <a:rPr lang="hr-HR" b="1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64DE3B-161F-968B-DFF2-BBCEE68A4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/>
              <a:t>Sie </a:t>
            </a:r>
            <a:r>
              <a:rPr lang="hr-HR" sz="3200" dirty="0" err="1"/>
              <a:t>will</a:t>
            </a:r>
            <a:endParaRPr lang="hr-HR" sz="3200" dirty="0"/>
          </a:p>
          <a:p>
            <a:r>
              <a:rPr lang="hr-HR" sz="3200" dirty="0">
                <a:solidFill>
                  <a:schemeClr val="tx1"/>
                </a:solidFill>
              </a:rPr>
              <a:t>1. von </a:t>
            </a:r>
            <a:r>
              <a:rPr lang="hr-HR" sz="3200" dirty="0" err="1">
                <a:solidFill>
                  <a:schemeClr val="tx1"/>
                </a:solidFill>
              </a:rPr>
              <a:t>ihrer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Mutter</a:t>
            </a:r>
            <a:r>
              <a:rPr lang="hr-HR" sz="3200" dirty="0">
                <a:solidFill>
                  <a:schemeClr val="tx1"/>
                </a:solidFill>
              </a:rPr>
              <a:t> (</a:t>
            </a:r>
            <a:r>
              <a:rPr lang="hr-HR" sz="3200" dirty="0" err="1">
                <a:solidFill>
                  <a:schemeClr val="tx1"/>
                </a:solidFill>
              </a:rPr>
              <a:t>aus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Ingelheim</a:t>
            </a:r>
            <a:r>
              <a:rPr lang="hr-HR" sz="3200" dirty="0">
                <a:solidFill>
                  <a:schemeClr val="tx1"/>
                </a:solidFill>
              </a:rPr>
              <a:t>) </a:t>
            </a:r>
            <a:r>
              <a:rPr lang="hr-HR" sz="4400" b="1" dirty="0" err="1">
                <a:solidFill>
                  <a:srgbClr val="0070C0"/>
                </a:solidFill>
              </a:rPr>
              <a:t>aus</a:t>
            </a:r>
            <a:r>
              <a:rPr lang="hr-HR" sz="4400" b="1" dirty="0" err="1"/>
              <a:t>ziehen</a:t>
            </a:r>
            <a:endParaRPr lang="hr-HR" sz="4400" b="1" dirty="0"/>
          </a:p>
          <a:p>
            <a:r>
              <a:rPr lang="hr-HR" sz="3200" dirty="0">
                <a:solidFill>
                  <a:schemeClr val="tx1"/>
                </a:solidFill>
              </a:rPr>
              <a:t>2. </a:t>
            </a:r>
            <a:r>
              <a:rPr lang="hr-HR" sz="3200" dirty="0" err="1">
                <a:solidFill>
                  <a:schemeClr val="tx1"/>
                </a:solidFill>
              </a:rPr>
              <a:t>nach</a:t>
            </a:r>
            <a:r>
              <a:rPr lang="hr-HR" sz="3200" dirty="0">
                <a:solidFill>
                  <a:schemeClr val="tx1"/>
                </a:solidFill>
              </a:rPr>
              <a:t> Berlin </a:t>
            </a:r>
            <a:r>
              <a:rPr lang="hr-HR" sz="4400" b="1" dirty="0">
                <a:solidFill>
                  <a:srgbClr val="0070C0"/>
                </a:solidFill>
              </a:rPr>
              <a:t>um</a:t>
            </a:r>
            <a:r>
              <a:rPr lang="hr-HR" sz="4400" b="1" dirty="0"/>
              <a:t>ziehen </a:t>
            </a:r>
          </a:p>
          <a:p>
            <a:r>
              <a:rPr lang="hr-HR" sz="3200" dirty="0">
                <a:solidFill>
                  <a:schemeClr val="tx1"/>
                </a:solidFill>
              </a:rPr>
              <a:t>3.bei </a:t>
            </a:r>
            <a:r>
              <a:rPr lang="hr-HR" sz="3200" dirty="0" err="1">
                <a:solidFill>
                  <a:schemeClr val="tx1"/>
                </a:solidFill>
              </a:rPr>
              <a:t>ihrem</a:t>
            </a:r>
            <a:r>
              <a:rPr lang="hr-HR" sz="3200" dirty="0">
                <a:solidFill>
                  <a:schemeClr val="tx1"/>
                </a:solidFill>
              </a:rPr>
              <a:t> Papa </a:t>
            </a:r>
            <a:r>
              <a:rPr lang="hr-HR" sz="4000" b="1" dirty="0" err="1">
                <a:solidFill>
                  <a:srgbClr val="0070C0"/>
                </a:solidFill>
              </a:rPr>
              <a:t>ein</a:t>
            </a:r>
            <a:r>
              <a:rPr lang="hr-HR" sz="4000" b="1" dirty="0" err="1"/>
              <a:t>ziehen</a:t>
            </a:r>
            <a:r>
              <a:rPr lang="hr-HR" sz="3200" dirty="0"/>
              <a:t> </a:t>
            </a:r>
            <a:r>
              <a:rPr lang="hr-HR" sz="3200" dirty="0">
                <a:sym typeface="Wingdings" panose="05000000000000000000" pitchFamily="2" charset="2"/>
              </a:rPr>
              <a:t></a:t>
            </a:r>
            <a:endParaRPr lang="hr-HR" sz="3200" dirty="0"/>
          </a:p>
        </p:txBody>
      </p:sp>
      <p:pic>
        <p:nvPicPr>
          <p:cNvPr id="5" name="Slika 4" descr="Slika na kojoj se prikazuje u dvorani, odijevanje, namještaj, zid&#10;&#10;Opis je automatski generiran">
            <a:extLst>
              <a:ext uri="{FF2B5EF4-FFF2-40B4-BE49-F238E27FC236}">
                <a16:creationId xmlns:a16="http://schemas.microsoft.com/office/drawing/2014/main" id="{1DE8338B-64F9-AEE4-115F-2615F8414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97"/>
            <a:ext cx="2042939" cy="8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A05C17-D2E2-4525-867B-0D553E2B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Buch</a:t>
            </a:r>
            <a:r>
              <a:rPr lang="hr-HR" dirty="0"/>
              <a:t>, </a:t>
            </a:r>
            <a:r>
              <a:rPr lang="hr-HR" dirty="0" err="1"/>
              <a:t>Seite</a:t>
            </a:r>
            <a:r>
              <a:rPr lang="hr-HR" dirty="0"/>
              <a:t> 56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49BF93E-9A61-4D78-900C-D73DB9FA7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520" y="2060848"/>
            <a:ext cx="6462898" cy="3874815"/>
          </a:xfrm>
        </p:spPr>
      </p:pic>
    </p:spTree>
    <p:extLst>
      <p:ext uri="{BB962C8B-B14F-4D97-AF65-F5344CB8AC3E}">
        <p14:creationId xmlns:p14="http://schemas.microsoft.com/office/powerpoint/2010/main" val="210821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1C04B6-8B6D-7FF4-7305-8F8C1001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Land</a:t>
            </a:r>
            <a:r>
              <a:rPr lang="hr-HR" dirty="0"/>
              <a:t> </a:t>
            </a:r>
            <a:r>
              <a:rPr lang="hr-HR" dirty="0" err="1"/>
              <a:t>oder</a:t>
            </a:r>
            <a:r>
              <a:rPr lang="hr-HR" dirty="0"/>
              <a:t> </a:t>
            </a:r>
            <a:r>
              <a:rPr lang="hr-HR" dirty="0" err="1"/>
              <a:t>Stadt</a:t>
            </a:r>
            <a:r>
              <a:rPr lang="hr-HR" dirty="0"/>
              <a:t>?</a:t>
            </a:r>
            <a:br>
              <a:rPr lang="hr-HR" dirty="0"/>
            </a:b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fällt</a:t>
            </a:r>
            <a:r>
              <a:rPr lang="hr-HR" dirty="0"/>
              <a:t> </a:t>
            </a:r>
            <a:r>
              <a:rPr lang="hr-HR" dirty="0" err="1"/>
              <a:t>dir</a:t>
            </a:r>
            <a:r>
              <a:rPr lang="hr-HR" dirty="0"/>
              <a:t> zum </a:t>
            </a:r>
            <a:r>
              <a:rPr lang="hr-HR" dirty="0" err="1"/>
              <a:t>Thema</a:t>
            </a:r>
            <a:r>
              <a:rPr lang="hr-HR" dirty="0"/>
              <a:t> </a:t>
            </a:r>
            <a:r>
              <a:rPr lang="hr-HR" dirty="0" err="1"/>
              <a:t>ein</a:t>
            </a:r>
            <a:r>
              <a:rPr lang="hr-HR" dirty="0"/>
              <a:t>?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8E9CA7-335F-42F9-2D56-97627CC792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/>
              <a:t>Land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E365CB0-AEDB-08B2-B2D9-F44A7B771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err="1"/>
              <a:t>Stadt</a:t>
            </a:r>
            <a:endParaRPr lang="hr-HR" dirty="0"/>
          </a:p>
          <a:p>
            <a:endParaRPr lang="hr-HR" dirty="0"/>
          </a:p>
        </p:txBody>
      </p:sp>
      <p:pic>
        <p:nvPicPr>
          <p:cNvPr id="6" name="Slika 5" descr="Slika na kojoj se prikazuje trava, vanjski, nebo, travnjak&#10;&#10;Opis je automatski generiran">
            <a:extLst>
              <a:ext uri="{FF2B5EF4-FFF2-40B4-BE49-F238E27FC236}">
                <a16:creationId xmlns:a16="http://schemas.microsoft.com/office/drawing/2014/main" id="{FE599A16-E87C-054B-00AD-441DF2A32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" y="3140968"/>
            <a:ext cx="2800350" cy="1628775"/>
          </a:xfrm>
          <a:prstGeom prst="rect">
            <a:avLst/>
          </a:prstGeom>
        </p:spPr>
      </p:pic>
      <p:pic>
        <p:nvPicPr>
          <p:cNvPr id="8" name="Slika 7" descr="Slika na kojoj se prikazuje vanjski, zgrada, stol, namještaj&#10;&#10;Opis je automatski generiran">
            <a:extLst>
              <a:ext uri="{FF2B5EF4-FFF2-40B4-BE49-F238E27FC236}">
                <a16:creationId xmlns:a16="http://schemas.microsoft.com/office/drawing/2014/main" id="{6B97D6D8-A8C2-CB50-A815-A7D69DB7E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8381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F6AB20-B406-DBDD-FAE1-BF500255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Klara </a:t>
            </a:r>
            <a:r>
              <a:rPr lang="hr-HR" b="1" dirty="0" err="1"/>
              <a:t>schreibt</a:t>
            </a:r>
            <a:r>
              <a:rPr lang="hr-HR" b="1" dirty="0"/>
              <a:t> Papa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D5E599-0472-4159-C91E-979DAF9E1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2487168"/>
            <a:ext cx="3830858" cy="3447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b="1" dirty="0"/>
              <a:t>endlich=napokon</a:t>
            </a:r>
          </a:p>
          <a:p>
            <a:pPr>
              <a:lnSpc>
                <a:spcPct val="90000"/>
              </a:lnSpc>
            </a:pPr>
            <a:r>
              <a:rPr lang="hr-HR" b="1" dirty="0" err="1"/>
              <a:t>vorbei</a:t>
            </a:r>
            <a:r>
              <a:rPr lang="hr-HR" b="1" dirty="0"/>
              <a:t>=</a:t>
            </a:r>
            <a:r>
              <a:rPr lang="hr-HR" b="1" dirty="0" err="1"/>
              <a:t>beendet</a:t>
            </a:r>
            <a:r>
              <a:rPr lang="hr-HR" b="1" dirty="0"/>
              <a:t>=gotovo/ završeno</a:t>
            </a:r>
          </a:p>
          <a:p>
            <a:pPr>
              <a:lnSpc>
                <a:spcPct val="90000"/>
              </a:lnSpc>
            </a:pPr>
            <a:r>
              <a:rPr lang="hr-HR" b="1" dirty="0" err="1"/>
              <a:t>weiter</a:t>
            </a:r>
            <a:r>
              <a:rPr lang="hr-HR" b="1" dirty="0"/>
              <a:t>=dalje</a:t>
            </a:r>
          </a:p>
          <a:p>
            <a:pPr>
              <a:lnSpc>
                <a:spcPct val="90000"/>
              </a:lnSpc>
            </a:pPr>
            <a:r>
              <a:rPr lang="hr-HR" b="1" dirty="0" err="1"/>
              <a:t>ausziehen</a:t>
            </a:r>
            <a:r>
              <a:rPr lang="hr-HR" b="1" dirty="0"/>
              <a:t>=iseliti se</a:t>
            </a:r>
          </a:p>
          <a:p>
            <a:pPr>
              <a:lnSpc>
                <a:spcPct val="90000"/>
              </a:lnSpc>
            </a:pPr>
            <a:r>
              <a:rPr lang="hr-HR" b="1" dirty="0"/>
              <a:t>umziehen=preseliti se</a:t>
            </a:r>
          </a:p>
          <a:p>
            <a:pPr>
              <a:lnSpc>
                <a:spcPct val="90000"/>
              </a:lnSpc>
            </a:pPr>
            <a:r>
              <a:rPr lang="hr-HR" b="1" dirty="0" err="1"/>
              <a:t>einziehen</a:t>
            </a:r>
            <a:r>
              <a:rPr lang="hr-HR" b="1" dirty="0"/>
              <a:t>=useliti se</a:t>
            </a:r>
          </a:p>
          <a:p>
            <a:pPr>
              <a:lnSpc>
                <a:spcPct val="90000"/>
              </a:lnSpc>
            </a:pPr>
            <a:r>
              <a:rPr lang="hr-HR" b="1" dirty="0"/>
              <a:t>die </a:t>
            </a:r>
            <a:r>
              <a:rPr lang="hr-HR" b="1" dirty="0" err="1"/>
              <a:t>Ausbildung</a:t>
            </a:r>
            <a:r>
              <a:rPr lang="hr-HR" b="1" dirty="0"/>
              <a:t>= izobrazba/obrazovanje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CF75759-3F27-9E13-AFDF-122FF26E8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959296" cy="3447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b="1" dirty="0" err="1"/>
              <a:t>allein</a:t>
            </a:r>
            <a:r>
              <a:rPr lang="hr-HR" b="1" dirty="0"/>
              <a:t>=sam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die </a:t>
            </a:r>
            <a:r>
              <a:rPr lang="hr-HR" b="1" dirty="0" err="1"/>
              <a:t>Kellnerin</a:t>
            </a:r>
            <a:r>
              <a:rPr lang="hr-HR" b="1" dirty="0"/>
              <a:t>=konobarica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die </a:t>
            </a:r>
            <a:r>
              <a:rPr lang="hr-HR" b="1" dirty="0" err="1"/>
              <a:t>Erzieherin</a:t>
            </a:r>
            <a:r>
              <a:rPr lang="hr-HR" b="1" dirty="0"/>
              <a:t>=odgojiteljica</a:t>
            </a:r>
          </a:p>
          <a:p>
            <a:pPr>
              <a:lnSpc>
                <a:spcPct val="90000"/>
              </a:lnSpc>
            </a:pPr>
            <a:r>
              <a:rPr lang="hr-HR" b="1" dirty="0"/>
              <a:t>die </a:t>
            </a:r>
            <a:r>
              <a:rPr lang="hr-HR" b="1" dirty="0" err="1"/>
              <a:t>Stewerdess</a:t>
            </a:r>
            <a:r>
              <a:rPr lang="hr-HR" b="1" dirty="0"/>
              <a:t>=stjuardesa</a:t>
            </a:r>
          </a:p>
          <a:p>
            <a:pPr>
              <a:lnSpc>
                <a:spcPct val="90000"/>
              </a:lnSpc>
            </a:pPr>
            <a:r>
              <a:rPr lang="hr-HR" b="1" dirty="0" err="1"/>
              <a:t>der</a:t>
            </a:r>
            <a:r>
              <a:rPr lang="hr-HR" b="1" dirty="0"/>
              <a:t> </a:t>
            </a:r>
            <a:r>
              <a:rPr lang="hr-HR" b="1" dirty="0" err="1"/>
              <a:t>Führerschein</a:t>
            </a:r>
            <a:r>
              <a:rPr lang="hr-HR" b="1" dirty="0"/>
              <a:t>=vozačka dozvola</a:t>
            </a:r>
          </a:p>
          <a:p>
            <a:pPr>
              <a:lnSpc>
                <a:spcPct val="90000"/>
              </a:lnSpc>
            </a:pPr>
            <a:r>
              <a:rPr lang="hr-HR" b="1" dirty="0" err="1"/>
              <a:t>der</a:t>
            </a:r>
            <a:r>
              <a:rPr lang="hr-HR" b="1" dirty="0"/>
              <a:t> </a:t>
            </a:r>
            <a:r>
              <a:rPr lang="hr-HR" b="1" dirty="0" err="1"/>
              <a:t>Abschluss</a:t>
            </a:r>
            <a:r>
              <a:rPr lang="hr-HR" b="1" dirty="0"/>
              <a:t>=završetak školovanja</a:t>
            </a:r>
          </a:p>
          <a:p>
            <a:pPr>
              <a:lnSpc>
                <a:spcPct val="90000"/>
              </a:lnSpc>
            </a:pPr>
            <a:r>
              <a:rPr lang="hr-HR" b="1" dirty="0" err="1"/>
              <a:t>der</a:t>
            </a:r>
            <a:r>
              <a:rPr lang="hr-HR" b="1" dirty="0"/>
              <a:t> </a:t>
            </a:r>
            <a:r>
              <a:rPr lang="hr-HR" b="1" dirty="0" err="1"/>
              <a:t>Beruf</a:t>
            </a:r>
            <a:r>
              <a:rPr lang="hr-HR" b="1" dirty="0"/>
              <a:t>=zanimanje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0E5A2A-35DA-03FB-3372-BD021087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0" y="499422"/>
            <a:ext cx="1713124" cy="17131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BDD7F6A-7581-AB37-04B5-2666729F0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06080"/>
            <a:ext cx="1765615" cy="1713124"/>
          </a:xfrm>
          <a:prstGeom prst="rect">
            <a:avLst/>
          </a:prstGeom>
        </p:spPr>
      </p:pic>
      <p:pic>
        <p:nvPicPr>
          <p:cNvPr id="8" name="Slika 7" descr="Slika na kojoj se prikazuje tekst, skeč, crtež, ilustracija&#10;&#10;Opis je automatski generiran">
            <a:extLst>
              <a:ext uri="{FF2B5EF4-FFF2-40B4-BE49-F238E27FC236}">
                <a16:creationId xmlns:a16="http://schemas.microsoft.com/office/drawing/2014/main" id="{729F8813-55DC-D292-D566-B1AE2C092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69" y="5775620"/>
            <a:ext cx="1634313" cy="10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75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31B3CD-3661-4C21-82E9-3B09BC7A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Eine</a:t>
            </a:r>
            <a:r>
              <a:rPr lang="hr-HR" dirty="0"/>
              <a:t> </a:t>
            </a:r>
            <a:r>
              <a:rPr lang="hr-HR" dirty="0" err="1"/>
              <a:t>Zusammenfassung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628A7A-E4EE-407B-B210-9F40EA9C1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Arbeitet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Gruppen</a:t>
            </a:r>
            <a:r>
              <a:rPr lang="hr-HR" dirty="0"/>
              <a:t>!</a:t>
            </a:r>
          </a:p>
          <a:p>
            <a:endParaRPr lang="hr-HR" dirty="0"/>
          </a:p>
          <a:p>
            <a:r>
              <a:rPr lang="hr-HR" dirty="0" err="1"/>
              <a:t>Buch</a:t>
            </a:r>
            <a:r>
              <a:rPr lang="hr-HR" dirty="0"/>
              <a:t>, </a:t>
            </a:r>
            <a:r>
              <a:rPr lang="hr-HR" dirty="0" err="1"/>
              <a:t>Seite</a:t>
            </a:r>
            <a:r>
              <a:rPr lang="hr-HR" dirty="0"/>
              <a:t> 57</a:t>
            </a:r>
          </a:p>
        </p:txBody>
      </p:sp>
    </p:spTree>
    <p:extLst>
      <p:ext uri="{BB962C8B-B14F-4D97-AF65-F5344CB8AC3E}">
        <p14:creationId xmlns:p14="http://schemas.microsoft.com/office/powerpoint/2010/main" val="168119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E82709-EB9F-4FEA-86A7-D766A394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Arbeitsheft</a:t>
            </a:r>
            <a:r>
              <a:rPr lang="hr-HR" dirty="0"/>
              <a:t>, </a:t>
            </a:r>
            <a:r>
              <a:rPr lang="hr-HR" dirty="0" err="1"/>
              <a:t>Seite</a:t>
            </a:r>
            <a:r>
              <a:rPr lang="hr-HR" dirty="0"/>
              <a:t> 52</a:t>
            </a:r>
          </a:p>
        </p:txBody>
      </p:sp>
      <p:pic>
        <p:nvPicPr>
          <p:cNvPr id="5" name="Rezervirano mjesto sadržaja 4" descr="Slika na kojoj se prikazuje tekst, Ljudsko lice, odijevanje, osmijeh&#10;&#10;Opis je automatski generiran">
            <a:extLst>
              <a:ext uri="{FF2B5EF4-FFF2-40B4-BE49-F238E27FC236}">
                <a16:creationId xmlns:a16="http://schemas.microsoft.com/office/drawing/2014/main" id="{7EB32F6B-D0A6-484F-E454-7766646E8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56" y="2941638"/>
            <a:ext cx="1800225" cy="2543175"/>
          </a:xfrm>
        </p:spPr>
      </p:pic>
    </p:spTree>
    <p:extLst>
      <p:ext uri="{BB962C8B-B14F-4D97-AF65-F5344CB8AC3E}">
        <p14:creationId xmlns:p14="http://schemas.microsoft.com/office/powerpoint/2010/main" val="3282563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AA1B73C-EF4C-4572-9102-069741DD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492" y="982132"/>
            <a:ext cx="314205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200" b="1" dirty="0"/>
              <a:t>Du könntest auch nach Berlin ziehen</a:t>
            </a:r>
            <a:br>
              <a:rPr lang="hr-HR" sz="2200" b="1" dirty="0"/>
            </a:br>
            <a:r>
              <a:rPr lang="hr-HR" sz="2200" b="1" dirty="0"/>
              <a:t>(</a:t>
            </a:r>
            <a:r>
              <a:rPr lang="de-DE" sz="2200" b="1" dirty="0"/>
              <a:t> I </a:t>
            </a:r>
            <a:r>
              <a:rPr lang="de-DE" sz="2200" b="1" dirty="0" err="1"/>
              <a:t>ti</a:t>
            </a:r>
            <a:r>
              <a:rPr lang="de-DE" sz="2200" b="1" dirty="0"/>
              <a:t> bi se </a:t>
            </a:r>
            <a:r>
              <a:rPr lang="de-DE" sz="2200" b="1" dirty="0" err="1"/>
              <a:t>mogla</a:t>
            </a:r>
            <a:r>
              <a:rPr lang="de-DE" sz="2200" b="1" dirty="0"/>
              <a:t> </a:t>
            </a:r>
            <a:r>
              <a:rPr lang="de-DE" sz="2200" b="1" dirty="0" err="1"/>
              <a:t>preseliti</a:t>
            </a:r>
            <a:r>
              <a:rPr lang="de-DE" sz="2200" b="1" dirty="0"/>
              <a:t> u Berlin</a:t>
            </a:r>
            <a:r>
              <a:rPr lang="hr-HR" sz="2200" b="1" dirty="0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19C5BFE-6812-40B8-9D71-1AC8AFB725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36" r="25965" b="-1"/>
          <a:stretch/>
        </p:blipFill>
        <p:spPr>
          <a:xfrm>
            <a:off x="1059512" y="1410208"/>
            <a:ext cx="3959083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63007B-389D-4798-C642-362F998B4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>
            <a:normAutofit/>
          </a:bodyPr>
          <a:lstStyle/>
          <a:p>
            <a:r>
              <a:rPr lang="en-US" dirty="0">
                <a:hlinkClick r:id="rId6"/>
              </a:rPr>
              <a:t>https://hr.izzi.digital/DOS/52461/52690.html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Buch</a:t>
            </a:r>
            <a:r>
              <a:rPr lang="hr-HR" dirty="0"/>
              <a:t>, </a:t>
            </a:r>
            <a:r>
              <a:rPr lang="hr-HR" dirty="0" err="1"/>
              <a:t>Seite</a:t>
            </a:r>
            <a:r>
              <a:rPr lang="hr-HR" dirty="0"/>
              <a:t> 58, </a:t>
            </a:r>
            <a:r>
              <a:rPr lang="hr-HR" dirty="0" err="1"/>
              <a:t>Aufgabe</a:t>
            </a:r>
            <a:r>
              <a:rPr lang="hr-HR" dirty="0"/>
              <a:t>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7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A3527-FA61-4963-9DD0-498008F1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Schularbeit</a:t>
            </a:r>
            <a:br>
              <a:rPr lang="hr-HR" dirty="0"/>
            </a:br>
            <a:r>
              <a:rPr lang="hr-HR" dirty="0" err="1"/>
              <a:t>Du</a:t>
            </a:r>
            <a:r>
              <a:rPr lang="hr-HR" dirty="0"/>
              <a:t> </a:t>
            </a:r>
            <a:r>
              <a:rPr lang="hr-HR" dirty="0" err="1"/>
              <a:t>k</a:t>
            </a:r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önntest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Berlin </a:t>
            </a:r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ziehen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CEF226-F82C-4FC7-A643-C24AA5083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önnte + infinitiv 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Prepiši glagol i prevedi u bilježnicu! 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Lena könnte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Freunde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450E3B-E313-4CA4-841D-425EE562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490135"/>
            <a:ext cx="357965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04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DC369D-DF98-4DCE-8261-15BFC1F2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Was 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önnte Lena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Berlin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Kreuz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620338-2A14-49A6-B264-E5764F8EB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/>
              <a:t>Buch</a:t>
            </a:r>
            <a:r>
              <a:rPr lang="hr-HR" dirty="0"/>
              <a:t>, </a:t>
            </a:r>
            <a:r>
              <a:rPr lang="hr-HR" dirty="0" err="1"/>
              <a:t>Seite</a:t>
            </a:r>
            <a:r>
              <a:rPr lang="hr-HR" dirty="0"/>
              <a:t> 58, </a:t>
            </a:r>
            <a:r>
              <a:rPr lang="hr-HR" dirty="0" err="1"/>
              <a:t>Aufgabe</a:t>
            </a:r>
            <a:r>
              <a:rPr lang="hr-HR" dirty="0"/>
              <a:t> 8</a:t>
            </a:r>
          </a:p>
          <a:p>
            <a:endParaRPr lang="hr-HR" dirty="0"/>
          </a:p>
          <a:p>
            <a:r>
              <a:rPr lang="hr-HR" dirty="0"/>
              <a:t>Was </a:t>
            </a:r>
            <a:r>
              <a:rPr lang="hr-HR" dirty="0" err="1"/>
              <a:t>denkst</a:t>
            </a:r>
            <a:r>
              <a:rPr lang="hr-HR" dirty="0"/>
              <a:t> </a:t>
            </a:r>
            <a:r>
              <a:rPr lang="hr-HR" dirty="0" err="1"/>
              <a:t>du</a:t>
            </a:r>
            <a:r>
              <a:rPr lang="hr-HR" dirty="0"/>
              <a:t>, </a:t>
            </a:r>
            <a:r>
              <a:rPr lang="hr-HR" dirty="0" err="1"/>
              <a:t>was</a:t>
            </a:r>
            <a:r>
              <a:rPr lang="hr-HR" dirty="0"/>
              <a:t> 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önnte Lena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Belin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----Napiši nekoliko rečenica u svoju bilježnicu.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Lena </a:t>
            </a:r>
            <a:r>
              <a:rPr lang="hr-HR" dirty="0"/>
              <a:t>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önnte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ihrem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Vater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wohnen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Lena könnte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Baurern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frische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Milch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kaufen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dirty="0"/>
          </a:p>
        </p:txBody>
      </p:sp>
      <p:sp>
        <p:nvSpPr>
          <p:cNvPr id="6" name="Simbol &quot;Nije dopušteno&quot; 5">
            <a:extLst>
              <a:ext uri="{FF2B5EF4-FFF2-40B4-BE49-F238E27FC236}">
                <a16:creationId xmlns:a16="http://schemas.microsoft.com/office/drawing/2014/main" id="{FE795939-D94F-4E9E-9F81-00E787D9B48A}"/>
              </a:ext>
            </a:extLst>
          </p:cNvPr>
          <p:cNvSpPr/>
          <p:nvPr/>
        </p:nvSpPr>
        <p:spPr>
          <a:xfrm>
            <a:off x="2555776" y="5445224"/>
            <a:ext cx="576064" cy="2880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Nasmiješeno lice 6">
            <a:extLst>
              <a:ext uri="{FF2B5EF4-FFF2-40B4-BE49-F238E27FC236}">
                <a16:creationId xmlns:a16="http://schemas.microsoft.com/office/drawing/2014/main" id="{3EF7631B-2BCE-44EB-979A-91DDB1CC6D99}"/>
              </a:ext>
            </a:extLst>
          </p:cNvPr>
          <p:cNvSpPr/>
          <p:nvPr/>
        </p:nvSpPr>
        <p:spPr>
          <a:xfrm>
            <a:off x="6156176" y="4597978"/>
            <a:ext cx="432048" cy="3819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0397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5CB196BE-D199-4966-B516-8ECE95009F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977B22C-AFBD-4F92-A38C-1E45CF40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rgbClr val="FFFFFF"/>
                </a:solidFill>
              </a:rPr>
              <a:t>ARBEITSHEFT,  Seiten 53, 54, 55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85949D-5554-4125-9058-B3CE4EF5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rgbClr val="FFFFFF"/>
                </a:solidFill>
              </a:rPr>
              <a:t>Radna bilježnica, 53., 54. i 55. str.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74949" y="3510608"/>
            <a:ext cx="384048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938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184B09-7CB1-493A-92AB-418FC4F8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Projekt: Werbung und Flyer für die Stadt bzw. Land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6CBC92-D36D-46FE-B94B-2AFE25578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 </a:t>
            </a:r>
            <a:r>
              <a:rPr lang="hr-HR" dirty="0">
                <a:hlinkClick r:id="rId2"/>
              </a:rPr>
              <a:t>https://hr.izzi.digital/DOS/52461/52698.html</a:t>
            </a:r>
            <a:endParaRPr lang="hr-HR" dirty="0"/>
          </a:p>
          <a:p>
            <a:pPr marL="0" indent="0">
              <a:buNone/>
            </a:pPr>
            <a:r>
              <a:rPr lang="hr-HR" sz="3200" dirty="0"/>
              <a:t>Was </a:t>
            </a:r>
            <a:r>
              <a:rPr lang="hr-HR" sz="3200" dirty="0" err="1"/>
              <a:t>gibt</a:t>
            </a:r>
            <a:r>
              <a:rPr lang="hr-HR" sz="3200" dirty="0"/>
              <a:t> </a:t>
            </a:r>
            <a:r>
              <a:rPr lang="hr-HR" sz="3200" dirty="0" err="1"/>
              <a:t>es</a:t>
            </a:r>
            <a:r>
              <a:rPr lang="hr-HR" sz="3200" dirty="0"/>
              <a:t> </a:t>
            </a:r>
            <a:r>
              <a:rPr lang="hr-HR" sz="3200" dirty="0" err="1"/>
              <a:t>alles</a:t>
            </a:r>
            <a:r>
              <a:rPr lang="hr-HR" sz="3200" dirty="0"/>
              <a:t> </a:t>
            </a:r>
            <a:r>
              <a:rPr lang="hr-HR" sz="3200" dirty="0" err="1"/>
              <a:t>auf</a:t>
            </a:r>
            <a:r>
              <a:rPr lang="hr-HR" sz="3200" dirty="0"/>
              <a:t> </a:t>
            </a:r>
            <a:r>
              <a:rPr lang="hr-HR" sz="3200" dirty="0" err="1"/>
              <a:t>dem</a:t>
            </a:r>
            <a:r>
              <a:rPr lang="hr-HR" sz="3200" dirty="0"/>
              <a:t> </a:t>
            </a:r>
            <a:r>
              <a:rPr lang="hr-HR" sz="3200" dirty="0" err="1"/>
              <a:t>Land</a:t>
            </a:r>
            <a:r>
              <a:rPr lang="hr-HR" sz="3200" dirty="0"/>
              <a:t> </a:t>
            </a:r>
            <a:r>
              <a:rPr lang="hr-HR" sz="3200" dirty="0" err="1"/>
              <a:t>oder</a:t>
            </a:r>
            <a:r>
              <a:rPr lang="hr-HR" sz="3200" dirty="0"/>
              <a:t> </a:t>
            </a:r>
            <a:r>
              <a:rPr lang="hr-HR" sz="3200" dirty="0" err="1"/>
              <a:t>in</a:t>
            </a:r>
            <a:r>
              <a:rPr lang="hr-HR" sz="3200" dirty="0"/>
              <a:t> </a:t>
            </a:r>
            <a:r>
              <a:rPr lang="hr-HR" sz="3200" dirty="0" err="1"/>
              <a:t>der</a:t>
            </a:r>
            <a:r>
              <a:rPr lang="hr-HR" sz="3200" dirty="0"/>
              <a:t> </a:t>
            </a:r>
            <a:r>
              <a:rPr lang="hr-HR" sz="3200" dirty="0" err="1"/>
              <a:t>Stadt</a:t>
            </a:r>
            <a:r>
              <a:rPr lang="hr-HR" sz="3200" dirty="0"/>
              <a:t>? (</a:t>
            </a:r>
            <a:r>
              <a:rPr lang="hr-HR" sz="3200" dirty="0" err="1"/>
              <a:t>Arbeitsheft</a:t>
            </a:r>
            <a:r>
              <a:rPr lang="hr-HR" sz="3200" dirty="0"/>
              <a:t>, </a:t>
            </a:r>
            <a:r>
              <a:rPr lang="hr-HR" sz="3200" dirty="0" err="1"/>
              <a:t>Seite</a:t>
            </a:r>
            <a:r>
              <a:rPr lang="hr-HR" sz="3200" dirty="0"/>
              <a:t> 50)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3911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2B42A-0CF7-4860-97F3-83E66DED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Wo ist die Lebensqualität besser? </a:t>
            </a:r>
            <a:br>
              <a:rPr lang="de-DE" dirty="0"/>
            </a:b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A4FB303-698E-4CCC-A82E-3F899925F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349" y="2490788"/>
            <a:ext cx="5711240" cy="3444875"/>
          </a:xfrm>
        </p:spPr>
      </p:pic>
    </p:spTree>
    <p:extLst>
      <p:ext uri="{BB962C8B-B14F-4D97-AF65-F5344CB8AC3E}">
        <p14:creationId xmlns:p14="http://schemas.microsoft.com/office/powerpoint/2010/main" val="3368694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019E33-F84E-4193-97A9-5E8054D9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764705"/>
            <a:ext cx="6798736" cy="5170428"/>
          </a:xfrm>
        </p:spPr>
        <p:txBody>
          <a:bodyPr/>
          <a:lstStyle/>
          <a:p>
            <a:r>
              <a:rPr lang="hr-HR" dirty="0"/>
              <a:t>Was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typisch</a:t>
            </a:r>
            <a:r>
              <a:rPr lang="hr-HR" dirty="0"/>
              <a:t> </a:t>
            </a:r>
            <a:r>
              <a:rPr lang="hr-HR" dirty="0" err="1"/>
              <a:t>f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(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Menschen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Tiere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Verkehr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Gebäude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kannst du alles in der Stadt oder auf dem Land (besser) machen?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würdest du lieber leben? In der Stadt oder auf dem Land? Warum? </a:t>
            </a:r>
          </a:p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Würdest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Großstadt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ziehen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würdest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lieber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wohnen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0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10E19B07-5E9A-4B92-AD3C-8DEA7847F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6723"/>
            <a:ext cx="4295775" cy="3476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838200"/>
            <a:ext cx="3657600" cy="4572000"/>
          </a:xfrm>
          <a:prstGeom prst="rect">
            <a:avLst/>
          </a:prstGeom>
          <a:blipFill dpi="0" rotWithShape="1">
            <a:blip r:embed="rId4">
              <a:alphaModFix amt="80000"/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838200"/>
            <a:ext cx="3657600" cy="457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905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60" y="1196752"/>
            <a:ext cx="6732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Leute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auf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dem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Land</a:t>
            </a:r>
            <a:endParaRPr lang="hr-HR" sz="3600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hr-HR" sz="3600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Lena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und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 Klara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fahren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 mit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ihren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Farrädern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 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und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dann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passiert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hr-HR" sz="3600" dirty="0" err="1">
                <a:solidFill>
                  <a:schemeClr val="bg1"/>
                </a:solidFill>
                <a:latin typeface="Constantia" pitchFamily="18" charset="0"/>
              </a:rPr>
              <a:t>etwas</a:t>
            </a:r>
            <a:r>
              <a:rPr lang="hr-HR" sz="3600" dirty="0">
                <a:solidFill>
                  <a:schemeClr val="bg1"/>
                </a:solidFill>
                <a:latin typeface="Constantia" pitchFamily="18" charset="0"/>
              </a:rPr>
              <a:t>…</a:t>
            </a:r>
          </a:p>
          <a:p>
            <a:pPr algn="ctr"/>
            <a:r>
              <a:rPr lang="hr-HR" sz="3600" dirty="0">
                <a:solidFill>
                  <a:schemeClr val="bg1"/>
                </a:solidFill>
                <a:latin typeface="Constantia" pitchFamily="18" charset="0"/>
                <a:hlinkClick r:id="rId5"/>
              </a:rPr>
              <a:t>https://hr.izzi.digital/DOS/52461/52680.html</a:t>
            </a:r>
            <a:endParaRPr lang="hr-HR" sz="3600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hr-HR" sz="3600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hr-HR" sz="3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flipH="1" flipV="1">
            <a:off x="1905000" y="1506776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69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47AEB9-8E84-4AEA-A3FE-46F80010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Mach </a:t>
            </a:r>
            <a:r>
              <a:rPr lang="hr-HR" dirty="0" err="1"/>
              <a:t>einen</a:t>
            </a:r>
            <a:r>
              <a:rPr lang="hr-HR" dirty="0"/>
              <a:t> </a:t>
            </a:r>
            <a:r>
              <a:rPr lang="hr-HR" dirty="0" err="1"/>
              <a:t>Flyer</a:t>
            </a:r>
            <a:r>
              <a:rPr lang="hr-HR" dirty="0"/>
              <a:t> </a:t>
            </a:r>
            <a:r>
              <a:rPr lang="hr-HR" dirty="0" err="1"/>
              <a:t>oder</a:t>
            </a:r>
            <a:r>
              <a:rPr lang="hr-HR" dirty="0"/>
              <a:t> </a:t>
            </a:r>
            <a:r>
              <a:rPr lang="hr-HR" dirty="0" err="1"/>
              <a:t>eine</a:t>
            </a:r>
            <a:r>
              <a:rPr lang="hr-HR" dirty="0"/>
              <a:t> </a:t>
            </a:r>
            <a:r>
              <a:rPr lang="hr-HR" dirty="0" err="1"/>
              <a:t>Werbung</a:t>
            </a:r>
            <a:r>
              <a:rPr lang="hr-HR" dirty="0"/>
              <a:t> </a:t>
            </a:r>
            <a:r>
              <a:rPr lang="hr-HR" dirty="0" err="1"/>
              <a:t>für</a:t>
            </a:r>
            <a:r>
              <a:rPr lang="hr-HR" dirty="0"/>
              <a:t> die </a:t>
            </a:r>
            <a:r>
              <a:rPr lang="hr-HR" dirty="0" err="1"/>
              <a:t>Stadt</a:t>
            </a:r>
            <a:r>
              <a:rPr lang="hr-HR" dirty="0"/>
              <a:t> </a:t>
            </a:r>
            <a:r>
              <a:rPr lang="hr-HR" dirty="0" err="1"/>
              <a:t>oder</a:t>
            </a:r>
            <a:r>
              <a:rPr lang="hr-HR" dirty="0"/>
              <a:t> das </a:t>
            </a:r>
            <a:r>
              <a:rPr lang="hr-HR" dirty="0" err="1"/>
              <a:t>Land</a:t>
            </a:r>
            <a:r>
              <a:rPr lang="hr-HR" dirty="0"/>
              <a:t>!</a:t>
            </a:r>
            <a:br>
              <a:rPr lang="hr-HR" dirty="0"/>
            </a:br>
            <a:r>
              <a:rPr lang="hr-HR" dirty="0" err="1"/>
              <a:t>Benutze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7D1AB2-5D56-4CF3-B513-FDAF328BC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hlinkClick r:id="rId2"/>
              </a:rPr>
              <a:t>https://www.canva.com/</a:t>
            </a:r>
            <a:endParaRPr lang="hr-HR" dirty="0"/>
          </a:p>
          <a:p>
            <a:r>
              <a:rPr lang="hr-HR" dirty="0">
                <a:hlinkClick r:id="rId3"/>
              </a:rPr>
              <a:t>https://create.vista.com/artboard/?width=42&amp;height=59.4&amp;group=MM&amp;format=Poster&amp;measureUnits=cm&amp;_gl=1*d4eaqu*_ga*MTQxMTYwNzgxMi4xNjQ4NjYzMjc0*_ga_8Z70NX2GY4*MTY0ODY2MzI3NC4xLjAuMTY0ODY2MzI3NC4w</a:t>
            </a:r>
            <a:endParaRPr lang="hr-HR" dirty="0"/>
          </a:p>
          <a:p>
            <a:r>
              <a:rPr lang="hr-HR" dirty="0" err="1"/>
              <a:t>oder</a:t>
            </a:r>
            <a:endParaRPr lang="hr-HR" dirty="0"/>
          </a:p>
          <a:p>
            <a:r>
              <a:rPr lang="hr-HR" dirty="0" err="1"/>
              <a:t>Powerpoint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017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A90CF2-9552-466F-A06C-04675242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dann</a:t>
            </a:r>
            <a:r>
              <a:rPr lang="hr-HR" dirty="0"/>
              <a:t> </a:t>
            </a:r>
            <a:r>
              <a:rPr lang="hr-HR" dirty="0" err="1"/>
              <a:t>zeig</a:t>
            </a:r>
            <a:r>
              <a:rPr lang="hr-HR" dirty="0"/>
              <a:t> </a:t>
            </a:r>
            <a:r>
              <a:rPr lang="hr-HR" dirty="0" err="1"/>
              <a:t>uns</a:t>
            </a:r>
            <a:r>
              <a:rPr lang="hr-HR" dirty="0"/>
              <a:t> </a:t>
            </a:r>
            <a:r>
              <a:rPr lang="hr-HR" dirty="0" err="1"/>
              <a:t>deinen</a:t>
            </a:r>
            <a:r>
              <a:rPr lang="hr-HR" dirty="0"/>
              <a:t> </a:t>
            </a:r>
            <a:r>
              <a:rPr lang="hr-HR" dirty="0" err="1"/>
              <a:t>Flyer</a:t>
            </a:r>
            <a:r>
              <a:rPr lang="hr-HR" dirty="0"/>
              <a:t>, poste </a:t>
            </a:r>
            <a:r>
              <a:rPr lang="hr-HR" dirty="0" err="1"/>
              <a:t>auf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AF850D-F525-4F4C-B986-C6FDD5572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https://padlet.com/sanja1301/5jsrxts8rj8vdwo4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60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1622002-E852-4E7C-8E5C-C577068D3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0648"/>
            <a:ext cx="6715125" cy="15811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68EC63-346A-4AF1-8899-6B69BBD4C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988840"/>
            <a:ext cx="4479265" cy="45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9872821-BE49-4EDA-B076-632240CCE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4624"/>
            <a:ext cx="2344464" cy="6572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956939F-A0BF-4FAF-B72F-67812DB22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676275"/>
            <a:ext cx="90582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7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03BB78-CE0B-41C0-9ACD-2BB5746A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922868"/>
            <a:ext cx="6798734" cy="1303867"/>
          </a:xfrm>
        </p:spPr>
        <p:txBody>
          <a:bodyPr/>
          <a:lstStyle/>
          <a:p>
            <a:r>
              <a:rPr lang="hr-HR" dirty="0"/>
              <a:t>Leute </a:t>
            </a:r>
            <a:r>
              <a:rPr lang="hr-HR" dirty="0" err="1"/>
              <a:t>auf</a:t>
            </a:r>
            <a:r>
              <a:rPr lang="hr-HR" dirty="0"/>
              <a:t> </a:t>
            </a:r>
            <a:r>
              <a:rPr lang="hr-HR" dirty="0" err="1"/>
              <a:t>dem</a:t>
            </a:r>
            <a:r>
              <a:rPr lang="hr-HR" dirty="0"/>
              <a:t> </a:t>
            </a:r>
            <a:r>
              <a:rPr lang="hr-HR" dirty="0" err="1"/>
              <a:t>Land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621DA9-944E-4658-964D-51BFE949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844825"/>
            <a:ext cx="7004001" cy="4090308"/>
          </a:xfrm>
        </p:spPr>
        <p:txBody>
          <a:bodyPr>
            <a:noAutofit/>
          </a:bodyPr>
          <a:lstStyle/>
          <a:p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zemlja (selo) –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Dorf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selo-  im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Dorf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Stadt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=grad-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Stadt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Entscheidung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=odluka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Kettensäge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=motorna pila</a:t>
            </a:r>
          </a:p>
          <a:p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Bauernhof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=seosko imanje</a:t>
            </a:r>
          </a:p>
          <a:p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Bauer=seljak </a:t>
            </a:r>
          </a:p>
        </p:txBody>
      </p:sp>
    </p:spTree>
    <p:extLst>
      <p:ext uri="{BB962C8B-B14F-4D97-AF65-F5344CB8AC3E}">
        <p14:creationId xmlns:p14="http://schemas.microsoft.com/office/powerpoint/2010/main" val="220627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trava, na otvorenom, nebo, polje&#10;&#10;Opis je automatski generiran">
            <a:extLst>
              <a:ext uri="{FF2B5EF4-FFF2-40B4-BE49-F238E27FC236}">
                <a16:creationId xmlns:a16="http://schemas.microsoft.com/office/drawing/2014/main" id="{E5FBE299-AF05-4C5E-9CDF-BDB42D64A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51" y="-2187624"/>
            <a:ext cx="9144000" cy="9487807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51CD0A52-14DC-4CB9-A7A5-0725DFB026FB}"/>
              </a:ext>
            </a:extLst>
          </p:cNvPr>
          <p:cNvSpPr txBox="1"/>
          <p:nvPr/>
        </p:nvSpPr>
        <p:spPr>
          <a:xfrm>
            <a:off x="-10851" y="7300183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piqs.de/fotos/79044.html?comments=1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/3.0/"/>
              </a:rPr>
              <a:t>CC BY</a:t>
            </a:r>
            <a:endParaRPr lang="hr-HR" sz="90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262F1B4-436D-4CF8-B14C-95229F518894}"/>
              </a:ext>
            </a:extLst>
          </p:cNvPr>
          <p:cNvSpPr txBox="1"/>
          <p:nvPr/>
        </p:nvSpPr>
        <p:spPr>
          <a:xfrm>
            <a:off x="2699792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bg2"/>
                </a:solidFill>
              </a:rPr>
              <a:t>Was </a:t>
            </a:r>
            <a:r>
              <a:rPr lang="hr-HR" sz="3200" b="1" dirty="0" err="1">
                <a:solidFill>
                  <a:schemeClr val="bg2"/>
                </a:solidFill>
              </a:rPr>
              <a:t>ist</a:t>
            </a:r>
            <a:r>
              <a:rPr lang="hr-HR" sz="3200" b="1" dirty="0">
                <a:solidFill>
                  <a:schemeClr val="bg2"/>
                </a:solidFill>
              </a:rPr>
              <a:t> </a:t>
            </a:r>
            <a:r>
              <a:rPr lang="hr-HR" sz="3200" b="1" dirty="0" err="1">
                <a:solidFill>
                  <a:schemeClr val="bg2"/>
                </a:solidFill>
              </a:rPr>
              <a:t>passiert</a:t>
            </a:r>
            <a:r>
              <a:rPr lang="hr-HR" sz="3200" b="1" dirty="0">
                <a:solidFill>
                  <a:schemeClr val="bg2"/>
                </a:solidFill>
              </a:rPr>
              <a:t>? 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08064F05-BE20-46DF-A45F-CEA84E988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574" y="837396"/>
            <a:ext cx="6153150" cy="1524000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E81FE1E7-5274-4C51-9095-C482AC95C5A1}"/>
              </a:ext>
            </a:extLst>
          </p:cNvPr>
          <p:cNvSpPr txBox="1"/>
          <p:nvPr/>
        </p:nvSpPr>
        <p:spPr>
          <a:xfrm>
            <a:off x="4105922" y="197528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A51780E-3645-44AA-871C-1EF95D836216}"/>
              </a:ext>
            </a:extLst>
          </p:cNvPr>
          <p:cNvSpPr txBox="1"/>
          <p:nvPr/>
        </p:nvSpPr>
        <p:spPr>
          <a:xfrm>
            <a:off x="1259632" y="2353368"/>
            <a:ext cx="6696744" cy="4171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b="1" dirty="0">
                <a:solidFill>
                  <a:schemeClr val="bg2"/>
                </a:solidFill>
              </a:rPr>
              <a:t>Lena </a:t>
            </a:r>
            <a:r>
              <a:rPr lang="hr-HR" b="1" dirty="0" err="1">
                <a:solidFill>
                  <a:schemeClr val="bg2"/>
                </a:solidFill>
              </a:rPr>
              <a:t>und</a:t>
            </a:r>
            <a:r>
              <a:rPr lang="hr-HR" b="1" dirty="0">
                <a:solidFill>
                  <a:schemeClr val="bg2"/>
                </a:solidFill>
              </a:rPr>
              <a:t> Klara </a:t>
            </a:r>
            <a:r>
              <a:rPr lang="hr-HR" b="1" dirty="0" err="1">
                <a:solidFill>
                  <a:schemeClr val="bg2"/>
                </a:solidFill>
              </a:rPr>
              <a:t>sind</a:t>
            </a:r>
            <a:r>
              <a:rPr lang="hr-HR" b="1" dirty="0">
                <a:solidFill>
                  <a:schemeClr val="bg2"/>
                </a:solidFill>
              </a:rPr>
              <a:t> mit </a:t>
            </a:r>
            <a:r>
              <a:rPr lang="hr-HR" b="1" dirty="0" err="1">
                <a:solidFill>
                  <a:schemeClr val="bg2"/>
                </a:solidFill>
              </a:rPr>
              <a:t>den</a:t>
            </a:r>
            <a:r>
              <a:rPr lang="hr-HR" b="1" dirty="0">
                <a:solidFill>
                  <a:schemeClr val="bg2"/>
                </a:solidFill>
              </a:rPr>
              <a:t> Fahrrädern </a:t>
            </a:r>
            <a:r>
              <a:rPr lang="hr-HR" sz="2000" b="1" dirty="0" err="1">
                <a:solidFill>
                  <a:schemeClr val="bg2"/>
                </a:solidFill>
              </a:rPr>
              <a:t>gefahren</a:t>
            </a:r>
            <a:r>
              <a:rPr lang="hr-HR" sz="2000" b="1" dirty="0">
                <a:solidFill>
                  <a:schemeClr val="bg2"/>
                </a:solidFill>
              </a:rPr>
              <a:t> .</a:t>
            </a:r>
          </a:p>
          <a:p>
            <a:pPr marL="342900" indent="-342900">
              <a:buAutoNum type="arabicPeriod"/>
            </a:pPr>
            <a:r>
              <a:rPr lang="hr-HR" sz="2000" b="1" dirty="0">
                <a:solidFill>
                  <a:schemeClr val="bg2"/>
                </a:solidFill>
              </a:rPr>
              <a:t>Sie </a:t>
            </a:r>
            <a:r>
              <a:rPr lang="hr-HR" sz="2000" b="1" dirty="0" err="1">
                <a:solidFill>
                  <a:schemeClr val="bg2"/>
                </a:solidFill>
              </a:rPr>
              <a:t>mussten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anhalten</a:t>
            </a:r>
            <a:r>
              <a:rPr lang="hr-HR" sz="2000" b="1" dirty="0">
                <a:solidFill>
                  <a:schemeClr val="bg2"/>
                </a:solidFill>
              </a:rPr>
              <a:t>, </a:t>
            </a:r>
            <a:r>
              <a:rPr lang="hr-HR" sz="2000" b="1" dirty="0" err="1">
                <a:solidFill>
                  <a:schemeClr val="bg2"/>
                </a:solidFill>
              </a:rPr>
              <a:t>weil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Klaras</a:t>
            </a:r>
            <a:r>
              <a:rPr lang="hr-HR" sz="2000" b="1" dirty="0">
                <a:solidFill>
                  <a:schemeClr val="bg2"/>
                </a:solidFill>
              </a:rPr>
              <a:t> Rad </a:t>
            </a:r>
            <a:r>
              <a:rPr lang="hr-HR" sz="2000" b="1" dirty="0" err="1">
                <a:solidFill>
                  <a:schemeClr val="bg2"/>
                </a:solidFill>
              </a:rPr>
              <a:t>kaputt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war</a:t>
            </a:r>
            <a:r>
              <a:rPr lang="hr-HR" sz="2000" b="1" dirty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hr-HR" sz="2000" b="1" dirty="0" err="1">
                <a:solidFill>
                  <a:schemeClr val="bg2"/>
                </a:solidFill>
              </a:rPr>
              <a:t>Dann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sind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sie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auf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einem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Bauernhof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gegangen</a:t>
            </a:r>
            <a:r>
              <a:rPr lang="hr-HR" sz="2000" b="1" dirty="0">
                <a:solidFill>
                  <a:schemeClr val="bg2"/>
                </a:solidFill>
              </a:rPr>
              <a:t> . Da </a:t>
            </a:r>
            <a:r>
              <a:rPr lang="hr-HR" sz="2000" b="1" dirty="0" err="1">
                <a:solidFill>
                  <a:schemeClr val="bg2"/>
                </a:solidFill>
              </a:rPr>
              <a:t>war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ein</a:t>
            </a:r>
            <a:r>
              <a:rPr lang="hr-HR" sz="2000" b="1" dirty="0">
                <a:solidFill>
                  <a:schemeClr val="bg2"/>
                </a:solidFill>
              </a:rPr>
              <a:t> Mann mit </a:t>
            </a:r>
            <a:r>
              <a:rPr lang="hr-HR" sz="2000" b="1" dirty="0" err="1">
                <a:solidFill>
                  <a:schemeClr val="bg2"/>
                </a:solidFill>
              </a:rPr>
              <a:t>einer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Kettensäge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und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er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hat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sie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erschrechkt</a:t>
            </a:r>
            <a:r>
              <a:rPr lang="hr-HR" sz="2000" b="1" dirty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hr-HR" sz="2000" b="1" dirty="0">
                <a:solidFill>
                  <a:schemeClr val="bg2"/>
                </a:solidFill>
              </a:rPr>
              <a:t>Weil </a:t>
            </a:r>
            <a:r>
              <a:rPr lang="hr-HR" sz="2000" b="1" dirty="0" err="1">
                <a:solidFill>
                  <a:schemeClr val="bg2"/>
                </a:solidFill>
              </a:rPr>
              <a:t>sie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Angst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hatten</a:t>
            </a:r>
            <a:r>
              <a:rPr lang="hr-HR" sz="2000" b="1" dirty="0">
                <a:solidFill>
                  <a:schemeClr val="bg2"/>
                </a:solidFill>
              </a:rPr>
              <a:t>, </a:t>
            </a:r>
            <a:r>
              <a:rPr lang="hr-HR" sz="2000" b="1" dirty="0" err="1">
                <a:solidFill>
                  <a:schemeClr val="bg2"/>
                </a:solidFill>
              </a:rPr>
              <a:t>sind</a:t>
            </a:r>
            <a:r>
              <a:rPr lang="hr-HR" sz="2000" b="1" dirty="0">
                <a:solidFill>
                  <a:schemeClr val="bg2"/>
                </a:solidFill>
              </a:rPr>
              <a:t> die </a:t>
            </a:r>
            <a:r>
              <a:rPr lang="hr-HR" sz="2000" b="1" dirty="0" err="1">
                <a:solidFill>
                  <a:schemeClr val="bg2"/>
                </a:solidFill>
              </a:rPr>
              <a:t>Mädchen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weggerannt</a:t>
            </a:r>
            <a:r>
              <a:rPr lang="hr-HR" sz="2000" b="1" dirty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hr-HR" sz="2000" b="1" dirty="0" err="1">
                <a:solidFill>
                  <a:schemeClr val="bg2"/>
                </a:solidFill>
              </a:rPr>
              <a:t>Während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der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Wanderung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hat</a:t>
            </a:r>
            <a:r>
              <a:rPr lang="hr-HR" sz="2000" b="1" dirty="0">
                <a:solidFill>
                  <a:schemeClr val="bg2"/>
                </a:solidFill>
              </a:rPr>
              <a:t> Klara Lena </a:t>
            </a:r>
            <a:r>
              <a:rPr lang="hr-HR" sz="2000" b="1" dirty="0" err="1">
                <a:solidFill>
                  <a:schemeClr val="bg2"/>
                </a:solidFill>
              </a:rPr>
              <a:t>erzählt</a:t>
            </a:r>
            <a:r>
              <a:rPr lang="hr-HR" sz="2000" b="1" dirty="0">
                <a:solidFill>
                  <a:schemeClr val="bg2"/>
                </a:solidFill>
              </a:rPr>
              <a:t>, </a:t>
            </a:r>
            <a:r>
              <a:rPr lang="hr-HR" sz="2000" b="1" dirty="0" err="1">
                <a:solidFill>
                  <a:schemeClr val="bg2"/>
                </a:solidFill>
              </a:rPr>
              <a:t>dass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sie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nach</a:t>
            </a:r>
            <a:r>
              <a:rPr lang="hr-HR" sz="2000" b="1" dirty="0">
                <a:solidFill>
                  <a:schemeClr val="bg2"/>
                </a:solidFill>
              </a:rPr>
              <a:t> Berlin </a:t>
            </a:r>
            <a:r>
              <a:rPr lang="hr-HR" sz="2000" b="1" dirty="0" err="1">
                <a:solidFill>
                  <a:schemeClr val="bg2"/>
                </a:solidFill>
              </a:rPr>
              <a:t>zu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ihren</a:t>
            </a:r>
            <a:r>
              <a:rPr lang="hr-HR" sz="2000" b="1" dirty="0">
                <a:solidFill>
                  <a:schemeClr val="bg2"/>
                </a:solidFill>
              </a:rPr>
              <a:t> Papa umziehen </a:t>
            </a:r>
            <a:r>
              <a:rPr lang="hr-HR" sz="2000" b="1" dirty="0" err="1">
                <a:solidFill>
                  <a:schemeClr val="bg2"/>
                </a:solidFill>
              </a:rPr>
              <a:t>will</a:t>
            </a:r>
            <a:r>
              <a:rPr lang="hr-HR" sz="2000" b="1" dirty="0">
                <a:solidFill>
                  <a:schemeClr val="bg2"/>
                </a:solidFill>
              </a:rPr>
              <a:t>. Das </a:t>
            </a:r>
            <a:r>
              <a:rPr lang="hr-HR" sz="2000" b="1" dirty="0" err="1">
                <a:solidFill>
                  <a:schemeClr val="bg2"/>
                </a:solidFill>
              </a:rPr>
              <a:t>hat</a:t>
            </a:r>
            <a:r>
              <a:rPr lang="hr-HR" sz="2000" b="1" dirty="0">
                <a:solidFill>
                  <a:schemeClr val="bg2"/>
                </a:solidFill>
              </a:rPr>
              <a:t> Lena </a:t>
            </a:r>
            <a:r>
              <a:rPr lang="hr-HR" sz="2000" b="1" dirty="0" err="1">
                <a:solidFill>
                  <a:schemeClr val="bg2"/>
                </a:solidFill>
              </a:rPr>
              <a:t>traurig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gemacht</a:t>
            </a:r>
            <a:r>
              <a:rPr lang="hr-HR" sz="2000" b="1" dirty="0">
                <a:solidFill>
                  <a:schemeClr val="bg2"/>
                </a:solidFill>
              </a:rPr>
              <a:t>. </a:t>
            </a:r>
          </a:p>
          <a:p>
            <a:pPr marL="342900" indent="-342900">
              <a:buAutoNum type="arabicPeriod"/>
            </a:pPr>
            <a:r>
              <a:rPr lang="hr-HR" sz="2000" b="1" dirty="0">
                <a:solidFill>
                  <a:schemeClr val="bg2"/>
                </a:solidFill>
              </a:rPr>
              <a:t>Die </a:t>
            </a:r>
            <a:r>
              <a:rPr lang="hr-HR" sz="2000" b="1" dirty="0" err="1">
                <a:solidFill>
                  <a:schemeClr val="bg2"/>
                </a:solidFill>
              </a:rPr>
              <a:t>Mädchen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konnten</a:t>
            </a:r>
            <a:r>
              <a:rPr lang="hr-HR" sz="2000" b="1" dirty="0">
                <a:solidFill>
                  <a:schemeClr val="bg2"/>
                </a:solidFill>
              </a:rPr>
              <a:t> ohne </a:t>
            </a:r>
            <a:r>
              <a:rPr lang="hr-HR" sz="2000" b="1" dirty="0" err="1">
                <a:solidFill>
                  <a:schemeClr val="bg2"/>
                </a:solidFill>
              </a:rPr>
              <a:t>Fahrräder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nicht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nach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Hause</a:t>
            </a:r>
            <a:r>
              <a:rPr lang="hr-HR" sz="2000" b="1" dirty="0">
                <a:solidFill>
                  <a:schemeClr val="bg2"/>
                </a:solidFill>
              </a:rPr>
              <a:t>, </a:t>
            </a:r>
            <a:r>
              <a:rPr lang="hr-HR" sz="2000" b="1" dirty="0" err="1">
                <a:solidFill>
                  <a:schemeClr val="bg2"/>
                </a:solidFill>
              </a:rPr>
              <a:t>also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mussten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sie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zurück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auf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dem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Bauernhof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gehen</a:t>
            </a:r>
            <a:r>
              <a:rPr lang="hr-HR" sz="2000" b="1" dirty="0">
                <a:solidFill>
                  <a:schemeClr val="bg2"/>
                </a:solidFill>
              </a:rPr>
              <a:t>, </a:t>
            </a:r>
            <a:r>
              <a:rPr lang="hr-HR" sz="2000" b="1" dirty="0" err="1">
                <a:solidFill>
                  <a:schemeClr val="bg2"/>
                </a:solidFill>
              </a:rPr>
              <a:t>weil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ihre</a:t>
            </a:r>
            <a:r>
              <a:rPr lang="hr-HR" sz="2000" b="1" dirty="0">
                <a:solidFill>
                  <a:schemeClr val="bg2"/>
                </a:solidFill>
              </a:rPr>
              <a:t> Fahräder </a:t>
            </a:r>
            <a:r>
              <a:rPr lang="hr-HR" sz="2000" b="1" dirty="0" err="1">
                <a:solidFill>
                  <a:schemeClr val="bg2"/>
                </a:solidFill>
              </a:rPr>
              <a:t>noch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immer</a:t>
            </a:r>
            <a:r>
              <a:rPr lang="hr-HR" sz="2000" b="1" dirty="0">
                <a:solidFill>
                  <a:schemeClr val="bg2"/>
                </a:solidFill>
              </a:rPr>
              <a:t> da </a:t>
            </a:r>
            <a:r>
              <a:rPr lang="hr-HR" sz="2000" b="1" dirty="0" err="1">
                <a:solidFill>
                  <a:schemeClr val="bg2"/>
                </a:solidFill>
              </a:rPr>
              <a:t>waren</a:t>
            </a:r>
            <a:r>
              <a:rPr lang="hr-HR" sz="2000" b="1" dirty="0">
                <a:solidFill>
                  <a:schemeClr val="bg2"/>
                </a:solidFill>
              </a:rPr>
              <a:t>. </a:t>
            </a:r>
            <a:r>
              <a:rPr lang="hr-HR" sz="2000" b="1" dirty="0" err="1">
                <a:solidFill>
                  <a:schemeClr val="bg2"/>
                </a:solidFill>
              </a:rPr>
              <a:t>Der</a:t>
            </a:r>
            <a:r>
              <a:rPr lang="hr-HR" sz="2000" b="1" dirty="0">
                <a:solidFill>
                  <a:schemeClr val="bg2"/>
                </a:solidFill>
              </a:rPr>
              <a:t> Bauer </a:t>
            </a:r>
            <a:r>
              <a:rPr lang="hr-HR" sz="2000" b="1" dirty="0" err="1">
                <a:solidFill>
                  <a:schemeClr val="bg2"/>
                </a:solidFill>
              </a:rPr>
              <a:t>hat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sie</a:t>
            </a:r>
            <a:r>
              <a:rPr lang="hr-HR" sz="2000" b="1" dirty="0">
                <a:solidFill>
                  <a:schemeClr val="bg2"/>
                </a:solidFill>
              </a:rPr>
              <a:t> da </a:t>
            </a:r>
            <a:r>
              <a:rPr lang="hr-HR" sz="2000" b="1" dirty="0" err="1">
                <a:solidFill>
                  <a:schemeClr val="bg2"/>
                </a:solidFill>
              </a:rPr>
              <a:t>erwartet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und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Klaras</a:t>
            </a:r>
            <a:r>
              <a:rPr lang="hr-HR" sz="2000" b="1" dirty="0">
                <a:solidFill>
                  <a:schemeClr val="bg2"/>
                </a:solidFill>
              </a:rPr>
              <a:t> </a:t>
            </a:r>
            <a:r>
              <a:rPr lang="hr-HR" sz="2000" b="1" dirty="0" err="1">
                <a:solidFill>
                  <a:schemeClr val="bg2"/>
                </a:solidFill>
              </a:rPr>
              <a:t>Farrad</a:t>
            </a:r>
            <a:r>
              <a:rPr lang="hr-HR" sz="2000" b="1" dirty="0">
                <a:solidFill>
                  <a:schemeClr val="bg2"/>
                </a:solidFill>
              </a:rPr>
              <a:t> repariert</a:t>
            </a:r>
            <a:r>
              <a:rPr lang="hr-HR" sz="2000" dirty="0">
                <a:solidFill>
                  <a:schemeClr val="bg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348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03A296-4D5A-43DA-A49A-48BF1929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29E29F-9128-45B8-B319-FB672B1D4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816" y="692696"/>
            <a:ext cx="4079786" cy="553120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Kakav peh!</a:t>
            </a:r>
          </a:p>
          <a:p>
            <a:pPr marL="0" indent="0">
              <a:buNone/>
            </a:pPr>
            <a:r>
              <a:rPr lang="hr-HR" dirty="0"/>
              <a:t>To je odvratno!</a:t>
            </a:r>
          </a:p>
          <a:p>
            <a:pPr marL="0" indent="0">
              <a:buNone/>
            </a:pPr>
            <a:r>
              <a:rPr lang="hr-HR" dirty="0"/>
              <a:t>Nemoj biti tako osjetljiv!</a:t>
            </a:r>
          </a:p>
          <a:p>
            <a:pPr marL="0" indent="0">
              <a:buNone/>
            </a:pPr>
            <a:r>
              <a:rPr lang="hr-HR" dirty="0"/>
              <a:t>Stvarno to misliš?</a:t>
            </a:r>
          </a:p>
          <a:p>
            <a:pPr marL="0" indent="0">
              <a:buNone/>
            </a:pPr>
            <a:r>
              <a:rPr lang="hr-HR" dirty="0"/>
              <a:t>Pogledaj.</a:t>
            </a:r>
          </a:p>
          <a:p>
            <a:pPr marL="0" indent="0">
              <a:buNone/>
            </a:pPr>
            <a:r>
              <a:rPr lang="hr-HR" dirty="0"/>
              <a:t>Odlazi. Nestani. Makni se.</a:t>
            </a:r>
          </a:p>
          <a:p>
            <a:pPr marL="0" indent="0">
              <a:buNone/>
            </a:pPr>
            <a:r>
              <a:rPr lang="hr-HR" dirty="0"/>
              <a:t>Kako molim?</a:t>
            </a:r>
          </a:p>
          <a:p>
            <a:pPr marL="0" indent="0">
              <a:buNone/>
            </a:pPr>
            <a:r>
              <a:rPr lang="hr-HR" dirty="0"/>
              <a:t>Budi tiho.</a:t>
            </a:r>
          </a:p>
          <a:p>
            <a:pPr marL="0" indent="0">
              <a:buNone/>
            </a:pPr>
            <a:r>
              <a:rPr lang="hr-HR" dirty="0"/>
              <a:t>Ima li koga tamo?</a:t>
            </a:r>
          </a:p>
          <a:p>
            <a:pPr marL="0" indent="0">
              <a:buNone/>
            </a:pPr>
            <a:r>
              <a:rPr lang="hr-HR" dirty="0"/>
              <a:t>Požurimo se!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10DA2-BC0F-4C4A-921B-499FB9752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83899BE-C1AF-43F5-BAE5-55985B1E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17" y="634094"/>
            <a:ext cx="2172494" cy="55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8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15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33FDA3D-7B4C-4175-9A35-6E38FD483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2745042" cy="1325373"/>
          </a:xfrm>
        </p:spPr>
        <p:txBody>
          <a:bodyPr anchor="b">
            <a:normAutofit fontScale="90000"/>
          </a:bodyPr>
          <a:lstStyle/>
          <a:p>
            <a:r>
              <a:rPr lang="hr-HR" sz="4400" dirty="0" err="1">
                <a:solidFill>
                  <a:srgbClr val="262626"/>
                </a:solidFill>
              </a:rPr>
              <a:t>Klaras</a:t>
            </a:r>
            <a:r>
              <a:rPr lang="hr-HR" sz="4400" dirty="0">
                <a:solidFill>
                  <a:srgbClr val="262626"/>
                </a:solidFill>
              </a:rPr>
              <a:t> </a:t>
            </a:r>
            <a:r>
              <a:rPr lang="hr-HR" sz="4400" dirty="0" err="1">
                <a:solidFill>
                  <a:srgbClr val="262626"/>
                </a:solidFill>
              </a:rPr>
              <a:t>Zeugnis</a:t>
            </a:r>
            <a:endParaRPr lang="hr-HR" sz="4400" dirty="0">
              <a:solidFill>
                <a:srgbClr val="262626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1550" y="2400639"/>
            <a:ext cx="27450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663606-6D66-4CAD-9F83-A3FDE910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493774"/>
            <a:ext cx="2745043" cy="338209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Zeugnis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=svjedodžba</a:t>
            </a:r>
          </a:p>
          <a:p>
            <a:pPr algn="ctr"/>
            <a:endParaRPr lang="hr-HR" sz="2200" b="1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sieht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Klaras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Zeugnis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ihre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Noten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gute </a:t>
            </a:r>
            <a:r>
              <a:rPr lang="hr-HR" sz="22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Schülerin</a:t>
            </a:r>
            <a:r>
              <a:rPr lang="hr-HR" sz="2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hr-HR" sz="14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Buch</a:t>
            </a:r>
            <a:r>
              <a:rPr lang="hr-HR" sz="1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Seite</a:t>
            </a:r>
            <a:r>
              <a:rPr lang="hr-HR" sz="1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55/56</a:t>
            </a:r>
            <a:endParaRPr lang="hr-HR" sz="1400" dirty="0">
              <a:solidFill>
                <a:srgbClr val="262626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0F48E90-DC44-4BDD-AC59-050BE4C00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368" y="982131"/>
            <a:ext cx="3621364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522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E6EEBCA2A20434687F63529BC62C70C0400B49D3FDEBF6E5C4BBABD28DFF7A72F5A" ma:contentTypeVersion="54" ma:contentTypeDescription="Create a new document." ma:contentTypeScope="" ma:versionID="58ff7075f9734c70ab641fcf680773ae">
  <xsd:schema xmlns:xsd="http://www.w3.org/2001/XMLSchema" xmlns:xs="http://www.w3.org/2001/XMLSchema" xmlns:p="http://schemas.microsoft.com/office/2006/metadata/properties" xmlns:ns2="8badc642-15f9-493b-af2e-800910d66b6f" targetNamespace="http://schemas.microsoft.com/office/2006/metadata/properties" ma:root="true" ma:fieldsID="de94c5732a8b162287d2446f6e1438f1" ns2:_="">
    <xsd:import namespace="8badc642-15f9-493b-af2e-800910d66b6f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dc642-15f9-493b-af2e-800910d66b6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069000a1-ebd1-4561-a409-e2a811eea2fe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242CDFB2-E9AA-41D4-B020-0C08EC68947A}" ma:internalName="CSXSubmissionMarket" ma:readOnly="false" ma:showField="MarketName" ma:web="8badc642-15f9-493b-af2e-800910d66b6f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92edc058-e423-4792-9b61-e659cfc9195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5CE75894-05D9-4C45-93AB-724995D6B13E}" ma:internalName="InProjectListLookup" ma:readOnly="true" ma:showField="InProjectLis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b682b718-e217-497b-9c91-6b2604332d21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5CE75894-05D9-4C45-93AB-724995D6B13E}" ma:internalName="LastCompleteVersionLookup" ma:readOnly="true" ma:showField="LastComplete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5CE75894-05D9-4C45-93AB-724995D6B13E}" ma:internalName="LastPreviewErrorLookup" ma:readOnly="true" ma:showField="LastPreviewError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5CE75894-05D9-4C45-93AB-724995D6B13E}" ma:internalName="LastPreviewResultLookup" ma:readOnly="true" ma:showField="LastPreviewResul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5CE75894-05D9-4C45-93AB-724995D6B13E}" ma:internalName="LastPreviewAttemptDateLookup" ma:readOnly="true" ma:showField="LastPreviewAttemptDat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5CE75894-05D9-4C45-93AB-724995D6B13E}" ma:internalName="LastPreviewedByLookup" ma:readOnly="true" ma:showField="LastPreviewedBy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5CE75894-05D9-4C45-93AB-724995D6B13E}" ma:internalName="LastPreviewTimeLookup" ma:readOnly="true" ma:showField="LastPreviewTi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5CE75894-05D9-4C45-93AB-724995D6B13E}" ma:internalName="LastPreviewVersionLookup" ma:readOnly="true" ma:showField="LastPreview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5CE75894-05D9-4C45-93AB-724995D6B13E}" ma:internalName="LastPublishErrorLookup" ma:readOnly="true" ma:showField="LastPublishError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5CE75894-05D9-4C45-93AB-724995D6B13E}" ma:internalName="LastPublishResultLookup" ma:readOnly="true" ma:showField="LastPublishResul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5CE75894-05D9-4C45-93AB-724995D6B13E}" ma:internalName="LastPublishAttemptDateLookup" ma:readOnly="true" ma:showField="LastPublishAttemptDat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5CE75894-05D9-4C45-93AB-724995D6B13E}" ma:internalName="LastPublishedByLookup" ma:readOnly="true" ma:showField="LastPublishedBy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5CE75894-05D9-4C45-93AB-724995D6B13E}" ma:internalName="LastPublishTimeLookup" ma:readOnly="true" ma:showField="LastPublishTi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5CE75894-05D9-4C45-93AB-724995D6B13E}" ma:internalName="LastPublishVersionLookup" ma:readOnly="true" ma:showField="LastPublish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40AED7CC-D31B-4E42-956F-872B0282B0E2}" ma:internalName="LocLastLocAttemptVersionLookup" ma:readOnly="false" ma:showField="LastLocAttemptVersion" ma:web="8badc642-15f9-493b-af2e-800910d66b6f">
      <xsd:simpleType>
        <xsd:restriction base="dms:Lookup"/>
      </xsd:simpleType>
    </xsd:element>
    <xsd:element name="LocLastLocAttemptVersionTypeLookup" ma:index="71" nillable="true" ma:displayName="Loc Last Loc Attempt Version Type" ma:default="" ma:list="{40AED7CC-D31B-4E42-956F-872B0282B0E2}" ma:internalName="LocLastLocAttemptVersionTypeLookup" ma:readOnly="true" ma:showField="LastLocAttemptVersionType" ma:web="8badc642-15f9-493b-af2e-800910d66b6f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40AED7CC-D31B-4E42-956F-872B0282B0E2}" ma:internalName="LocNewPublishedVersionLookup" ma:readOnly="true" ma:showField="NewPublishedVersion" ma:web="8badc642-15f9-493b-af2e-800910d66b6f">
      <xsd:simpleType>
        <xsd:restriction base="dms:Lookup"/>
      </xsd:simpleType>
    </xsd:element>
    <xsd:element name="LocOverallHandbackStatusLookup" ma:index="75" nillable="true" ma:displayName="Loc Overall Handback Status" ma:default="" ma:list="{40AED7CC-D31B-4E42-956F-872B0282B0E2}" ma:internalName="LocOverallHandbackStatusLookup" ma:readOnly="true" ma:showField="OverallHandbackStatus" ma:web="8badc642-15f9-493b-af2e-800910d66b6f">
      <xsd:simpleType>
        <xsd:restriction base="dms:Lookup"/>
      </xsd:simpleType>
    </xsd:element>
    <xsd:element name="LocOverallLocStatusLookup" ma:index="76" nillable="true" ma:displayName="Loc Overall Localize Status" ma:default="" ma:list="{40AED7CC-D31B-4E42-956F-872B0282B0E2}" ma:internalName="LocOverallLocStatusLookup" ma:readOnly="true" ma:showField="OverallLocStatus" ma:web="8badc642-15f9-493b-af2e-800910d66b6f">
      <xsd:simpleType>
        <xsd:restriction base="dms:Lookup"/>
      </xsd:simpleType>
    </xsd:element>
    <xsd:element name="LocOverallPreviewStatusLookup" ma:index="77" nillable="true" ma:displayName="Loc Overall Preview Status" ma:default="" ma:list="{40AED7CC-D31B-4E42-956F-872B0282B0E2}" ma:internalName="LocOverallPreviewStatusLookup" ma:readOnly="true" ma:showField="OverallPreviewStatus" ma:web="8badc642-15f9-493b-af2e-800910d66b6f">
      <xsd:simpleType>
        <xsd:restriction base="dms:Lookup"/>
      </xsd:simpleType>
    </xsd:element>
    <xsd:element name="LocOverallPublishStatusLookup" ma:index="78" nillable="true" ma:displayName="Loc Overall Publish Status" ma:default="" ma:list="{40AED7CC-D31B-4E42-956F-872B0282B0E2}" ma:internalName="LocOverallPublishStatusLookup" ma:readOnly="true" ma:showField="OverallPublishStatus" ma:web="8badc642-15f9-493b-af2e-800910d66b6f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40AED7CC-D31B-4E42-956F-872B0282B0E2}" ma:internalName="LocProcessedForHandoffsLookup" ma:readOnly="true" ma:showField="ProcessedForHandoffs" ma:web="8badc642-15f9-493b-af2e-800910d66b6f">
      <xsd:simpleType>
        <xsd:restriction base="dms:Lookup"/>
      </xsd:simpleType>
    </xsd:element>
    <xsd:element name="LocProcessedForMarketsLookup" ma:index="81" nillable="true" ma:displayName="Loc Processed For Markets" ma:default="" ma:list="{40AED7CC-D31B-4E42-956F-872B0282B0E2}" ma:internalName="LocProcessedForMarketsLookup" ma:readOnly="true" ma:showField="ProcessedForMarkets" ma:web="8badc642-15f9-493b-af2e-800910d66b6f">
      <xsd:simpleType>
        <xsd:restriction base="dms:Lookup"/>
      </xsd:simpleType>
    </xsd:element>
    <xsd:element name="LocPublishedDependentAssetsLookup" ma:index="82" nillable="true" ma:displayName="Loc Published Dependent Assets" ma:default="" ma:list="{40AED7CC-D31B-4E42-956F-872B0282B0E2}" ma:internalName="LocPublishedDependentAssetsLookup" ma:readOnly="true" ma:showField="PublishedDependentAssets" ma:web="8badc642-15f9-493b-af2e-800910d66b6f">
      <xsd:simpleType>
        <xsd:restriction base="dms:Lookup"/>
      </xsd:simpleType>
    </xsd:element>
    <xsd:element name="LocPublishedLinkedAssetsLookup" ma:index="83" nillable="true" ma:displayName="Loc Published Linked Assets" ma:default="" ma:list="{40AED7CC-D31B-4E42-956F-872B0282B0E2}" ma:internalName="LocPublishedLinkedAssetsLookup" ma:readOnly="true" ma:showField="PublishedLinkedAssets" ma:web="8badc642-15f9-493b-af2e-800910d66b6f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6961b3df-62bf-4d6c-9143-bdeee396cb75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242CDFB2-E9AA-41D4-B020-0C08EC68947A}" ma:internalName="Markets" ma:readOnly="false" ma:showField="MarketNa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5CE75894-05D9-4C45-93AB-724995D6B13E}" ma:internalName="NumOfRatingsLookup" ma:readOnly="true" ma:showField="NumOfRatings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5CE75894-05D9-4C45-93AB-724995D6B13E}" ma:internalName="PublishStatusLookup" ma:readOnly="false" ma:showField="PublishStatus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56b87052-c4fe-45e6-97bd-ce59e177822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63442d1a-70a6-4e69-9f2c-62ec59343502}" ma:internalName="TaxCatchAll" ma:showField="CatchAllData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63442d1a-70a6-4e69-9f2c-62ec59343502}" ma:internalName="TaxCatchAllLabel" ma:readOnly="true" ma:showField="CatchAllDataLabel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itorialTags xmlns="8badc642-15f9-493b-af2e-800910d66b6f" xsi:nil="true"/>
    <TPExecutable xmlns="8badc642-15f9-493b-af2e-800910d66b6f" xsi:nil="true"/>
    <DirectSourceMarket xmlns="8badc642-15f9-493b-af2e-800910d66b6f">english</DirectSourceMarket>
    <SubmitterId xmlns="8badc642-15f9-493b-af2e-800910d66b6f" xsi:nil="true"/>
    <AssetType xmlns="8badc642-15f9-493b-af2e-800910d66b6f" xsi:nil="true"/>
    <Milestone xmlns="8badc642-15f9-493b-af2e-800910d66b6f" xsi:nil="true"/>
    <OriginAsset xmlns="8badc642-15f9-493b-af2e-800910d66b6f" xsi:nil="true"/>
    <TPComponent xmlns="8badc642-15f9-493b-af2e-800910d66b6f" xsi:nil="true"/>
    <AssetId xmlns="8badc642-15f9-493b-af2e-800910d66b6f">TP101881407</AssetId>
    <TPFriendlyName xmlns="8badc642-15f9-493b-af2e-800910d66b6f" xsi:nil="true"/>
    <SourceTitle xmlns="8badc642-15f9-493b-af2e-800910d66b6f" xsi:nil="true"/>
    <TPApplication xmlns="8badc642-15f9-493b-af2e-800910d66b6f" xsi:nil="true"/>
    <TPLaunchHelpLink xmlns="8badc642-15f9-493b-af2e-800910d66b6f" xsi:nil="true"/>
    <OpenTemplate xmlns="8badc642-15f9-493b-af2e-800910d66b6f">true</OpenTemplate>
    <PlannedPubDate xmlns="8badc642-15f9-493b-af2e-800910d66b6f">2010-05-28T07:21:00+00:00</PlannedPubDate>
    <CrawlForDependencies xmlns="8badc642-15f9-493b-af2e-800910d66b6f">false</CrawlForDependencies>
    <TrustLevel xmlns="8badc642-15f9-493b-af2e-800910d66b6f">1 Microsoft Managed Content</TrustLevel>
    <PublishStatusLookup xmlns="8badc642-15f9-493b-af2e-800910d66b6f">
      <Value>153857</Value>
      <Value>203823</Value>
    </PublishStatusLookup>
    <LocLastLocAttemptVersionLookup xmlns="8badc642-15f9-493b-af2e-800910d66b6f">89150</LocLastLocAttemptVersionLookup>
    <TemplateTemplateType xmlns="8badc642-15f9-493b-af2e-800910d66b6f">PowerPoint Presentation Template</TemplateTemplateType>
    <TPNamespace xmlns="8badc642-15f9-493b-af2e-800910d66b6f" xsi:nil="true"/>
    <Providers xmlns="8badc642-15f9-493b-af2e-800910d66b6f" xsi:nil="true"/>
    <Markets xmlns="8badc642-15f9-493b-af2e-800910d66b6f"/>
    <OriginalSourceMarket xmlns="8badc642-15f9-493b-af2e-800910d66b6f">english</OriginalSourceMarket>
    <TPInstallLocation xmlns="8badc642-15f9-493b-af2e-800910d66b6f" xsi:nil="true"/>
    <TPAppVersion xmlns="8badc642-15f9-493b-af2e-800910d66b6f" xsi:nil="true"/>
    <TPCommandLine xmlns="8badc642-15f9-493b-af2e-800910d66b6f" xsi:nil="true"/>
    <APAuthor xmlns="8badc642-15f9-493b-af2e-800910d66b6f">
      <UserInfo>
        <DisplayName/>
        <AccountId>1073741823</AccountId>
        <AccountType/>
      </UserInfo>
    </APAuthor>
    <EditorialStatus xmlns="8badc642-15f9-493b-af2e-800910d66b6f" xsi:nil="true"/>
    <PublishTargets xmlns="8badc642-15f9-493b-af2e-800910d66b6f">OfficeOnline</PublishTargets>
    <TPLaunchHelpLinkType xmlns="8badc642-15f9-493b-af2e-800910d66b6f">Template</TPLaunchHelpLinkType>
    <TPClientViewer xmlns="8badc642-15f9-493b-af2e-800910d66b6f" xsi:nil="true"/>
    <CSXHash xmlns="8badc642-15f9-493b-af2e-800910d66b6f" xsi:nil="true"/>
    <IsDeleted xmlns="8badc642-15f9-493b-af2e-800910d66b6f">false</IsDeleted>
    <ShowIn xmlns="8badc642-15f9-493b-af2e-800910d66b6f">Show everywhere</ShowIn>
    <UANotes xmlns="8badc642-15f9-493b-af2e-800910d66b6f" xsi:nil="true"/>
    <TemplateStatus xmlns="8badc642-15f9-493b-af2e-800910d66b6f" xsi:nil="true"/>
    <Downloads xmlns="8badc642-15f9-493b-af2e-800910d66b6f">0</Downloads>
    <PrimaryImageGen xmlns="8badc642-15f9-493b-af2e-800910d66b6f">false</PrimaryImageGen>
    <Manager xmlns="8badc642-15f9-493b-af2e-800910d66b6f" xsi:nil="true"/>
    <PolicheckWords xmlns="8badc642-15f9-493b-af2e-800910d66b6f" xsi:nil="true"/>
    <CSXUpdate xmlns="8badc642-15f9-493b-af2e-800910d66b6f">false</CSXUpdate>
    <APDescription xmlns="8badc642-15f9-493b-af2e-800910d66b6f" xsi:nil="true"/>
    <Provider xmlns="8badc642-15f9-493b-af2e-800910d66b6f" xsi:nil="true"/>
    <TaxCatchAll xmlns="8badc642-15f9-493b-af2e-800910d66b6f"/>
    <FriendlyTitle xmlns="8badc642-15f9-493b-af2e-800910d66b6f" xsi:nil="true"/>
    <MarketSpecific xmlns="8badc642-15f9-493b-af2e-800910d66b6f">false</MarketSpecific>
    <LocRecommendedHandoff xmlns="8badc642-15f9-493b-af2e-800910d66b6f" xsi:nil="true"/>
    <BusinessGroup xmlns="8badc642-15f9-493b-af2e-800910d66b6f" xsi:nil="true"/>
    <RecommendationsModifier xmlns="8badc642-15f9-493b-af2e-800910d66b6f" xsi:nil="true"/>
    <AcquiredFrom xmlns="8badc642-15f9-493b-af2e-800910d66b6f">Internal MS</AcquiredFrom>
    <IsSearchable xmlns="8badc642-15f9-493b-af2e-800910d66b6f">false</IsSearchable>
    <ArtSampleDocs xmlns="8badc642-15f9-493b-af2e-800910d66b6f" xsi:nil="true"/>
    <UALocComments xmlns="8badc642-15f9-493b-af2e-800910d66b6f" xsi:nil="true"/>
    <DSATActionTaken xmlns="8badc642-15f9-493b-af2e-800910d66b6f" xsi:nil="true"/>
    <OutputCachingOn xmlns="8badc642-15f9-493b-af2e-800910d66b6f">false</OutputCachingOn>
    <ParentAssetId xmlns="8badc642-15f9-493b-af2e-800910d66b6f" xsi:nil="true"/>
    <ApprovalStatus xmlns="8badc642-15f9-493b-af2e-800910d66b6f">InProgress</ApprovalStatus>
    <AssetStart xmlns="8badc642-15f9-493b-af2e-800910d66b6f">2012-01-23T14:16:31+00:00</AssetStart>
    <InternalTagsTaxHTField0 xmlns="8badc642-15f9-493b-af2e-800910d66b6f">
      <Terms xmlns="http://schemas.microsoft.com/office/infopath/2007/PartnerControls"/>
    </InternalTagsTaxHTField0>
    <LocComments xmlns="8badc642-15f9-493b-af2e-800910d66b6f" xsi:nil="true"/>
    <OriginalRelease xmlns="8badc642-15f9-493b-af2e-800910d66b6f">14</OriginalRelease>
    <AssetExpire xmlns="8badc642-15f9-493b-af2e-800910d66b6f">2035-01-01T00:00:00+00:00</AssetExpire>
    <IntlLangReview xmlns="8badc642-15f9-493b-af2e-800910d66b6f">false</IntlLangReview>
    <MachineTranslated xmlns="8badc642-15f9-493b-af2e-800910d66b6f">false</MachineTranslated>
    <IntlLocPriority xmlns="8badc642-15f9-493b-af2e-800910d66b6f" xsi:nil="true"/>
    <BlockPublish xmlns="8badc642-15f9-493b-af2e-800910d66b6f">false</BlockPublish>
    <LastHandOff xmlns="8badc642-15f9-493b-af2e-800910d66b6f" xsi:nil="true"/>
    <LocManualTestRequired xmlns="8badc642-15f9-493b-af2e-800910d66b6f">false</LocManualTestRequired>
    <ScenarioTagsTaxHTField0 xmlns="8badc642-15f9-493b-af2e-800910d66b6f">
      <Terms xmlns="http://schemas.microsoft.com/office/infopath/2007/PartnerControls"/>
    </ScenarioTagsTaxHTField0>
    <VoteCount xmlns="8badc642-15f9-493b-af2e-800910d66b6f" xsi:nil="true"/>
    <ContentItem xmlns="8badc642-15f9-493b-af2e-800910d66b6f" xsi:nil="true"/>
    <HandoffToMSDN xmlns="8badc642-15f9-493b-af2e-800910d66b6f" xsi:nil="true"/>
    <ThumbnailAssetId xmlns="8badc642-15f9-493b-af2e-800910d66b6f" xsi:nil="true"/>
    <UALocRecommendation xmlns="8badc642-15f9-493b-af2e-800910d66b6f">Localize</UALocRecommendation>
    <IntlLangReviewDate xmlns="8badc642-15f9-493b-af2e-800910d66b6f" xsi:nil="true"/>
    <APEditor xmlns="8badc642-15f9-493b-af2e-800910d66b6f">
      <UserInfo>
        <DisplayName/>
        <AccountId xsi:nil="true"/>
        <AccountType/>
      </UserInfo>
    </APEditor>
    <ClipArtFilename xmlns="8badc642-15f9-493b-af2e-800910d66b6f" xsi:nil="true"/>
    <FeatureTagsTaxHTField0 xmlns="8badc642-15f9-493b-af2e-800910d66b6f">
      <Terms xmlns="http://schemas.microsoft.com/office/infopath/2007/PartnerControls"/>
    </FeatureTagsTaxHTField0>
    <UAProjectedTotalWords xmlns="8badc642-15f9-493b-af2e-800910d66b6f" xsi:nil="true"/>
    <BugNumber xmlns="8badc642-15f9-493b-af2e-800910d66b6f" xsi:nil="true"/>
    <LegacyData xmlns="8badc642-15f9-493b-af2e-800910d66b6f" xsi:nil="true"/>
    <UACurrentWords xmlns="8badc642-15f9-493b-af2e-800910d66b6f" xsi:nil="true"/>
    <CampaignTagsTaxHTField0 xmlns="8badc642-15f9-493b-af2e-800910d66b6f">
      <Terms xmlns="http://schemas.microsoft.com/office/infopath/2007/PartnerControls"/>
    </CampaignTagsTaxHTField0>
    <NumericId xmlns="8badc642-15f9-493b-af2e-800910d66b6f" xsi:nil="true"/>
    <OOCacheId xmlns="8badc642-15f9-493b-af2e-800910d66b6f" xsi:nil="true"/>
    <IntlLangReviewer xmlns="8badc642-15f9-493b-af2e-800910d66b6f" xsi:nil="true"/>
    <CSXSubmissionDate xmlns="8badc642-15f9-493b-af2e-800910d66b6f" xsi:nil="true"/>
    <ApprovalLog xmlns="8badc642-15f9-493b-af2e-800910d66b6f" xsi:nil="true"/>
    <LastModifiedDateTime xmlns="8badc642-15f9-493b-af2e-800910d66b6f" xsi:nil="true"/>
    <LocalizationTagsTaxHTField0 xmlns="8badc642-15f9-493b-af2e-800910d66b6f">
      <Terms xmlns="http://schemas.microsoft.com/office/infopath/2007/PartnerControls"/>
    </LocalizationTagsTaxHTField0>
    <TimesCloned xmlns="8badc642-15f9-493b-af2e-800910d66b6f" xsi:nil="true"/>
    <CSXSubmissionMarket xmlns="8badc642-15f9-493b-af2e-800910d66b6f" xsi:nil="true"/>
    <LocMarketGroupTiers2 xmlns="8badc642-15f9-493b-af2e-800910d66b6f" xsi:nil="true"/>
  </documentManagement>
</p:properties>
</file>

<file path=customXml/itemProps1.xml><?xml version="1.0" encoding="utf-8"?>
<ds:datastoreItem xmlns:ds="http://schemas.openxmlformats.org/officeDocument/2006/customXml" ds:itemID="{A2A130FA-C184-4AC7-9FCB-F4FE6971DE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A326D1-9FB4-43EE-92D5-15701544C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dc642-15f9-493b-af2e-800910d66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85A286-3E11-410E-B3EC-D8DE6773EE53}">
  <ds:schemaRefs>
    <ds:schemaRef ds:uri="http://schemas.microsoft.com/office/2006/metadata/properties"/>
    <ds:schemaRef ds:uri="http://schemas.microsoft.com/office/infopath/2007/PartnerControls"/>
    <ds:schemaRef ds:uri="8badc642-15f9-493b-af2e-800910d66b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5535</TotalTime>
  <Words>970</Words>
  <Application>Microsoft Office PowerPoint</Application>
  <PresentationFormat>Prikaz na zaslonu (4:3)</PresentationFormat>
  <Paragraphs>138</Paragraphs>
  <Slides>31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8" baseType="lpstr">
      <vt:lpstr>Arial</vt:lpstr>
      <vt:lpstr>Calibri</vt:lpstr>
      <vt:lpstr>Constantia</vt:lpstr>
      <vt:lpstr>Garamond</vt:lpstr>
      <vt:lpstr>Times New Roman</vt:lpstr>
      <vt:lpstr>Wingdings</vt:lpstr>
      <vt:lpstr>Organski</vt:lpstr>
      <vt:lpstr>PowerPoint prezentacija</vt:lpstr>
      <vt:lpstr>Land oder Stadt? Was fällt dir zum Thema ein? </vt:lpstr>
      <vt:lpstr>PowerPoint prezentacija</vt:lpstr>
      <vt:lpstr>PowerPoint prezentacija</vt:lpstr>
      <vt:lpstr>PowerPoint prezentacija</vt:lpstr>
      <vt:lpstr>Leute auf dem Land</vt:lpstr>
      <vt:lpstr>PowerPoint prezentacija</vt:lpstr>
      <vt:lpstr>PowerPoint prezentacija</vt:lpstr>
      <vt:lpstr>Klaras Zeugnis</vt:lpstr>
      <vt:lpstr>PowerPoint prezentacija</vt:lpstr>
      <vt:lpstr>PowerPoint prezentacija</vt:lpstr>
      <vt:lpstr>PowerPoint prezentacija</vt:lpstr>
      <vt:lpstr>Wann habt ihr Ferien?</vt:lpstr>
      <vt:lpstr>Wer ist das? Und wie heißt dieses Dokument?</vt:lpstr>
      <vt:lpstr>Klara hat die Klasse 10 beendet und einen Realabschluss erworben. Aber, was ist eine Realschule? </vt:lpstr>
      <vt:lpstr>Klara hat einen Plan!</vt:lpstr>
      <vt:lpstr>Was ist Klaras Plan? </vt:lpstr>
      <vt:lpstr>Was will sie denn?</vt:lpstr>
      <vt:lpstr>Buch, Seite 56</vt:lpstr>
      <vt:lpstr>Klara schreibt Papa</vt:lpstr>
      <vt:lpstr>Eine Zusammenfassung </vt:lpstr>
      <vt:lpstr>Arbeitsheft, Seite 52</vt:lpstr>
      <vt:lpstr>Du könntest auch nach Berlin ziehen ( I ti bi se mogla preseliti u Berlin)</vt:lpstr>
      <vt:lpstr>Schularbeit Du könntest auch nach Berlin ziehen. </vt:lpstr>
      <vt:lpstr>Was könnte Lena in Berlin machen? Kreuz an!</vt:lpstr>
      <vt:lpstr>ARBEITSHEFT,  Seiten 53, 54, 55</vt:lpstr>
      <vt:lpstr>Projekt: Werbung und Flyer für die Stadt bzw. Land</vt:lpstr>
      <vt:lpstr>Wo ist die Lebensqualität besser?  </vt:lpstr>
      <vt:lpstr>PowerPoint prezentacija</vt:lpstr>
      <vt:lpstr>Mach einen Flyer oder eine Werbung für die Stadt oder das Land! Benutze:</vt:lpstr>
      <vt:lpstr>Und dann zeig uns deinen Flyer, poste auf: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Sanja Kolman Čukac</dc:creator>
  <cp:lastModifiedBy>Sanja Kolman Čukac</cp:lastModifiedBy>
  <cp:revision>29</cp:revision>
  <dcterms:created xsi:type="dcterms:W3CDTF">2022-03-18T07:40:09Z</dcterms:created>
  <dcterms:modified xsi:type="dcterms:W3CDTF">2025-03-21T12:48:58Z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0x010100CE6EEBCA2A20434687F63529BC62C70C0400B49D3FDEBF6E5C4BBABD28DFF7A72F5A</vt:lpwstr>
  </property>
</Properties>
</file>