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7559675" cy="10691813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8" y="-1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0" y="0"/>
            <a:ext cx="12190680" cy="11476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0" y="0"/>
            <a:ext cx="12190680" cy="11476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1451880" y="2825640"/>
            <a:ext cx="9142560" cy="165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strike="noStrike" spc="-1">
                <a:solidFill>
                  <a:srgbClr val="000000"/>
                </a:solidFill>
                <a:latin typeface="Calibri Light"/>
                <a:ea typeface="DejaVu Sans"/>
              </a:rPr>
              <a:t>8.3. ELEKTRONIKA</a:t>
            </a:r>
            <a:endParaRPr lang="en-US" sz="6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1523880" y="2175840"/>
            <a:ext cx="9142560" cy="165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800" b="1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Ispravljačk</a:t>
            </a:r>
            <a:r>
              <a:rPr lang="hr-HR" sz="18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a</a:t>
            </a:r>
            <a:r>
              <a:rPr lang="en-US" sz="18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1800" b="1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diod</a:t>
            </a:r>
            <a:r>
              <a:rPr lang="hr-HR" sz="18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a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jednom</a:t>
            </a:r>
            <a:r>
              <a:t/>
            </a:r>
            <a:br/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smjeru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1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propušta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struju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a</a:t>
            </a:r>
            <a:r>
              <a:t/>
            </a:r>
            <a:br/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suprotnom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ne</a:t>
            </a:r>
            <a:endParaRPr lang="hr-HR" sz="1800" b="0" strike="noStrike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hr-HR" spc="-1" dirty="0" smtClean="0">
                <a:solidFill>
                  <a:srgbClr val="000000"/>
                </a:solidFill>
                <a:latin typeface="Calibri"/>
              </a:rPr>
              <a:t>Služi za ispravljanje izmjeničnih struja</a:t>
            </a:r>
            <a:r>
              <a:t/>
            </a:r>
            <a:br/>
            <a:endParaRPr lang="en-US" sz="1800" b="0" strike="noStrike" spc="-1" dirty="0">
              <a:latin typeface="Arial"/>
            </a:endParaRPr>
          </a:p>
        </p:txBody>
      </p:sp>
      <p:sp>
        <p:nvSpPr>
          <p:cNvPr id="105" name="CustomShape 2"/>
          <p:cNvSpPr/>
          <p:nvPr/>
        </p:nvSpPr>
        <p:spPr>
          <a:xfrm>
            <a:off x="609480" y="1604520"/>
            <a:ext cx="10971360" cy="397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Diskretni elektronički elementi</a:t>
            </a:r>
            <a:endParaRPr lang="en-US" sz="2800" b="0" strike="noStrike" spc="-1">
              <a:latin typeface="Arial"/>
            </a:endParaRPr>
          </a:p>
        </p:txBody>
      </p:sp>
      <p:pic>
        <p:nvPicPr>
          <p:cNvPr id="106" name="Slika 105"/>
          <p:cNvPicPr/>
          <p:nvPr/>
        </p:nvPicPr>
        <p:blipFill>
          <a:blip r:embed="rId2" cstate="print"/>
          <a:stretch/>
        </p:blipFill>
        <p:spPr>
          <a:xfrm>
            <a:off x="5284800" y="2071800"/>
            <a:ext cx="6052680" cy="2864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1523968" y="2643182"/>
            <a:ext cx="9142560" cy="165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Svjetleća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dioda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hr-HR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(LED) 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u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jednom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smjeru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propušta</a:t>
            </a:r>
            <a:r>
              <a:t/>
            </a:r>
            <a:br/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struju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tada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1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svijetli</a:t>
            </a:r>
            <a:endParaRPr lang="hr-HR" sz="1800" b="0" strike="noStrike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hr-HR" spc="-1" dirty="0" smtClean="0">
                <a:solidFill>
                  <a:srgbClr val="000000"/>
                </a:solidFill>
                <a:latin typeface="Calibri"/>
              </a:rPr>
              <a:t>NAPOMENA!</a:t>
            </a:r>
          </a:p>
          <a:p>
            <a:pPr>
              <a:lnSpc>
                <a:spcPct val="100000"/>
              </a:lnSpc>
            </a:pPr>
            <a:r>
              <a:rPr lang="hr-HR" spc="-1" dirty="0" smtClean="0">
                <a:solidFill>
                  <a:srgbClr val="000000"/>
                </a:solidFill>
                <a:latin typeface="Calibri"/>
              </a:rPr>
              <a:t>LED-</a:t>
            </a:r>
            <a:r>
              <a:rPr lang="hr-HR" spc="-1" dirty="0" err="1" smtClean="0">
                <a:solidFill>
                  <a:srgbClr val="000000"/>
                </a:solidFill>
                <a:latin typeface="Calibri"/>
              </a:rPr>
              <a:t>icu</a:t>
            </a:r>
            <a:r>
              <a:rPr lang="hr-HR" spc="-1" dirty="0" smtClean="0">
                <a:solidFill>
                  <a:srgbClr val="000000"/>
                </a:solidFill>
                <a:latin typeface="Calibri"/>
              </a:rPr>
              <a:t> treba uvijek spajati u seriju s otpornikom!</a:t>
            </a:r>
            <a:r>
              <a:t/>
            </a:r>
            <a:br/>
            <a:endParaRPr lang="en-US" sz="1800" b="0" strike="noStrike" spc="-1" dirty="0">
              <a:latin typeface="Arial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609480" y="1604520"/>
            <a:ext cx="10971360" cy="397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Diskretni elektronički elementi</a:t>
            </a:r>
            <a:endParaRPr lang="en-US" sz="2800" b="0" strike="noStrike" spc="-1">
              <a:latin typeface="Arial"/>
            </a:endParaRPr>
          </a:p>
        </p:txBody>
      </p:sp>
      <p:pic>
        <p:nvPicPr>
          <p:cNvPr id="109" name="Slika 108"/>
          <p:cNvPicPr/>
          <p:nvPr/>
        </p:nvPicPr>
        <p:blipFill>
          <a:blip r:embed="rId2" cstate="print"/>
          <a:stretch/>
        </p:blipFill>
        <p:spPr>
          <a:xfrm>
            <a:off x="6595200" y="2310840"/>
            <a:ext cx="3004920" cy="3448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1452530" y="2714620"/>
            <a:ext cx="9142560" cy="165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800" b="1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Tranzistor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1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služ</a:t>
            </a:r>
            <a:r>
              <a:rPr lang="hr-HR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za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pojačavanje</a:t>
            </a:r>
            <a:r>
              <a:t/>
            </a:r>
            <a:br/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bilo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kojeg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tipa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1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signala</a:t>
            </a:r>
            <a:endParaRPr lang="hr-HR" sz="1800" b="0" strike="noStrike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hr-HR" spc="-1" dirty="0" smtClean="0">
                <a:solidFill>
                  <a:srgbClr val="000000"/>
                </a:solidFill>
                <a:latin typeface="Calibri"/>
              </a:rPr>
              <a:t>Postoje pozitivno (PNP) i negativno (NPN)</a:t>
            </a:r>
          </a:p>
          <a:p>
            <a:pPr>
              <a:lnSpc>
                <a:spcPct val="100000"/>
              </a:lnSpc>
            </a:pPr>
            <a:r>
              <a:rPr lang="hr-HR" spc="-1" dirty="0">
                <a:solidFill>
                  <a:srgbClr val="000000"/>
                </a:solidFill>
                <a:latin typeface="Calibri"/>
              </a:rPr>
              <a:t>p</a:t>
            </a:r>
            <a:r>
              <a:rPr lang="hr-HR" spc="-1" dirty="0" smtClean="0">
                <a:solidFill>
                  <a:srgbClr val="000000"/>
                </a:solidFill>
                <a:latin typeface="Calibri"/>
              </a:rPr>
              <a:t>olarizirani tranzistori</a:t>
            </a:r>
          </a:p>
          <a:p>
            <a:pPr>
              <a:lnSpc>
                <a:spcPct val="100000"/>
              </a:lnSpc>
            </a:pPr>
            <a:r>
              <a:t/>
            </a:r>
            <a:br/>
            <a:endParaRPr lang="en-US" sz="1800" b="0" strike="noStrike" spc="-1" dirty="0"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609480" y="1604520"/>
            <a:ext cx="10971360" cy="397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Diskretni elektronički elementi</a:t>
            </a:r>
            <a:endParaRPr lang="en-US" sz="2800" b="0" strike="noStrike" spc="-1">
              <a:latin typeface="Arial"/>
            </a:endParaRPr>
          </a:p>
        </p:txBody>
      </p:sp>
      <p:pic>
        <p:nvPicPr>
          <p:cNvPr id="112" name="Slika 111"/>
          <p:cNvPicPr/>
          <p:nvPr/>
        </p:nvPicPr>
        <p:blipFill>
          <a:blip r:embed="rId2" cstate="print"/>
          <a:stretch/>
        </p:blipFill>
        <p:spPr>
          <a:xfrm>
            <a:off x="5577840" y="2036520"/>
            <a:ext cx="4676760" cy="390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1523968" y="1785926"/>
            <a:ext cx="9142560" cy="165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b="1" spc="-1" dirty="0" err="1">
                <a:solidFill>
                  <a:srgbClr val="000000"/>
                </a:solidFill>
                <a:latin typeface="Calibri"/>
              </a:rPr>
              <a:t>Baterije</a:t>
            </a:r>
            <a:r>
              <a:rPr lang="en-US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hr-HR" b="1" spc="-1" dirty="0" smtClean="0">
                <a:solidFill>
                  <a:srgbClr val="000000"/>
                </a:solidFill>
                <a:latin typeface="Calibri"/>
              </a:rPr>
              <a:t>						</a:t>
            </a:r>
            <a:r>
              <a:rPr lang="en-US" b="1" spc="-1" dirty="0" err="1" smtClean="0">
                <a:solidFill>
                  <a:srgbClr val="000000"/>
                </a:solidFill>
                <a:latin typeface="Calibri"/>
              </a:rPr>
              <a:t>Baterijski</a:t>
            </a:r>
            <a:r>
              <a:rPr lang="en-US" b="1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b="1" spc="-1" dirty="0" err="1" smtClean="0">
                <a:solidFill>
                  <a:srgbClr val="000000"/>
                </a:solidFill>
                <a:latin typeface="Calibri"/>
              </a:rPr>
              <a:t>akumulatori</a:t>
            </a:r>
            <a:endParaRPr lang="hr-HR" sz="1800" strike="noStrike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  <a:buFontTx/>
              <a:buChar char="-"/>
            </a:pPr>
            <a:r>
              <a:rPr lang="hr-HR" spc="-1" dirty="0" smtClean="0">
                <a:solidFill>
                  <a:srgbClr val="000000"/>
                </a:solidFill>
                <a:latin typeface="Calibri"/>
                <a:ea typeface="DejaVu Sans"/>
              </a:rPr>
              <a:t>p</a:t>
            </a:r>
            <a:r>
              <a:rPr lang="hr-HR" sz="180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redviđene su za </a:t>
            </a:r>
            <a:r>
              <a:rPr lang="hr-HR" spc="-1" dirty="0" smtClean="0">
                <a:solidFill>
                  <a:srgbClr val="000000"/>
                </a:solidFill>
                <a:latin typeface="Calibri"/>
              </a:rPr>
              <a:t>jednokratnu			- dadu se puniti</a:t>
            </a:r>
            <a:endParaRPr lang="hr-HR" sz="1800" strike="noStrike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hr-HR" spc="-1" dirty="0" smtClean="0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r>
              <a:rPr lang="hr-HR" sz="180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upotrebu						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609480" y="1604520"/>
            <a:ext cx="10971360" cy="397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Izvori napajanja u elektronici</a:t>
            </a:r>
            <a:endParaRPr lang="en-US" sz="2800" b="0" strike="noStrike" spc="-1">
              <a:latin typeface="Arial"/>
            </a:endParaRPr>
          </a:p>
        </p:txBody>
      </p:sp>
      <p:pic>
        <p:nvPicPr>
          <p:cNvPr id="115" name="Slika 114"/>
          <p:cNvPicPr/>
          <p:nvPr/>
        </p:nvPicPr>
        <p:blipFill>
          <a:blip r:embed="rId2" cstate="print"/>
          <a:stretch/>
        </p:blipFill>
        <p:spPr>
          <a:xfrm>
            <a:off x="452398" y="3143248"/>
            <a:ext cx="4966920" cy="3448800"/>
          </a:xfrm>
          <a:prstGeom prst="rect">
            <a:avLst/>
          </a:prstGeom>
          <a:ln>
            <a:noFill/>
          </a:ln>
        </p:spPr>
      </p:pic>
      <p:pic>
        <p:nvPicPr>
          <p:cNvPr id="116" name="Slika 115"/>
          <p:cNvPicPr/>
          <p:nvPr/>
        </p:nvPicPr>
        <p:blipFill>
          <a:blip r:embed="rId3" cstate="print"/>
          <a:stretch/>
        </p:blipFill>
        <p:spPr>
          <a:xfrm>
            <a:off x="6524628" y="4143380"/>
            <a:ext cx="3039840" cy="2202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1523880" y="2175840"/>
            <a:ext cx="9142560" cy="165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Olovni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1800" b="1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akumulator</a:t>
            </a:r>
            <a:endParaRPr lang="hr-HR" sz="1800" b="1" strike="noStrike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hr-HR" b="1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hr-HR" sz="1800" strike="noStrike" spc="-1" dirty="0" smtClean="0">
                <a:solidFill>
                  <a:srgbClr val="000000"/>
                </a:solidFill>
                <a:latin typeface="Calibri"/>
              </a:rPr>
              <a:t>Koristi se za uređaje koji potrebuju</a:t>
            </a:r>
          </a:p>
          <a:p>
            <a:pPr>
              <a:lnSpc>
                <a:spcPct val="100000"/>
              </a:lnSpc>
            </a:pPr>
            <a:r>
              <a:rPr lang="hr-HR" spc="-1" dirty="0">
                <a:solidFill>
                  <a:srgbClr val="000000"/>
                </a:solidFill>
                <a:latin typeface="Calibri"/>
              </a:rPr>
              <a:t>j</a:t>
            </a:r>
            <a:r>
              <a:rPr lang="hr-HR" spc="-1" dirty="0" smtClean="0">
                <a:solidFill>
                  <a:srgbClr val="000000"/>
                </a:solidFill>
                <a:latin typeface="Calibri"/>
              </a:rPr>
              <a:t>ače struje i dugovječnost</a:t>
            </a:r>
            <a:endParaRPr lang="en-US" sz="1800" strike="noStrike" spc="-1" dirty="0"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609480" y="1604520"/>
            <a:ext cx="10971360" cy="397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Izvori napajanja u elektronici</a:t>
            </a:r>
            <a:endParaRPr lang="en-US" sz="2800" b="0" strike="noStrike" spc="-1">
              <a:latin typeface="Arial"/>
            </a:endParaRPr>
          </a:p>
        </p:txBody>
      </p:sp>
      <p:pic>
        <p:nvPicPr>
          <p:cNvPr id="119" name="Slika 118"/>
          <p:cNvPicPr/>
          <p:nvPr/>
        </p:nvPicPr>
        <p:blipFill>
          <a:blip r:embed="rId2" cstate="print">
            <a:lum bright="14000"/>
          </a:blip>
          <a:stretch/>
        </p:blipFill>
        <p:spPr>
          <a:xfrm>
            <a:off x="5221080" y="2377440"/>
            <a:ext cx="5294520" cy="342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1523968" y="2428868"/>
            <a:ext cx="9142560" cy="165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Li-Po (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litij-polimer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 </a:t>
            </a:r>
            <a:r>
              <a:rPr lang="en-US" sz="1800" b="1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akumulator</a:t>
            </a:r>
            <a:endParaRPr lang="hr-HR" sz="1800" b="1" strike="noStrike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hr-HR" spc="-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hr-HR" spc="-1" dirty="0" smtClean="0">
                <a:solidFill>
                  <a:srgbClr val="000000"/>
                </a:solidFill>
                <a:latin typeface="Calibri"/>
              </a:rPr>
              <a:t>Daje jake struje, a nije težak kao</a:t>
            </a:r>
          </a:p>
          <a:p>
            <a:pPr>
              <a:lnSpc>
                <a:spcPct val="100000"/>
              </a:lnSpc>
            </a:pPr>
            <a:r>
              <a:rPr lang="hr-HR" spc="-1" dirty="0" smtClean="0">
                <a:solidFill>
                  <a:srgbClr val="000000"/>
                </a:solidFill>
                <a:latin typeface="Calibri"/>
              </a:rPr>
              <a:t>olovni akumulator</a:t>
            </a:r>
            <a:endParaRPr lang="en-US" sz="1800" strike="noStrike" spc="-1" dirty="0"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609480" y="1604520"/>
            <a:ext cx="10971360" cy="397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Izvori napajanja u elektronici</a:t>
            </a:r>
            <a:endParaRPr lang="en-US" sz="2800" b="0" strike="noStrike" spc="-1">
              <a:latin typeface="Arial"/>
            </a:endParaRPr>
          </a:p>
        </p:txBody>
      </p:sp>
      <p:pic>
        <p:nvPicPr>
          <p:cNvPr id="122" name="Slika 121"/>
          <p:cNvPicPr/>
          <p:nvPr/>
        </p:nvPicPr>
        <p:blipFill>
          <a:blip r:embed="rId2" cstate="print"/>
          <a:stretch/>
        </p:blipFill>
        <p:spPr>
          <a:xfrm>
            <a:off x="5760720" y="2775600"/>
            <a:ext cx="5736960" cy="3349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1523880" y="2175840"/>
            <a:ext cx="9142560" cy="165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Naponsko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stabilizirani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1800" b="1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ispravljač</a:t>
            </a:r>
            <a:endParaRPr lang="hr-HR" sz="1800" b="1" strike="noStrike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hr-HR" b="1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hr-HR" sz="1800" strike="noStrike" spc="-1" dirty="0" smtClean="0">
                <a:solidFill>
                  <a:srgbClr val="000000"/>
                </a:solidFill>
                <a:latin typeface="Calibri"/>
              </a:rPr>
              <a:t>Kad ste u kući ili školi</a:t>
            </a:r>
          </a:p>
          <a:p>
            <a:pPr>
              <a:lnSpc>
                <a:spcPct val="100000"/>
              </a:lnSpc>
            </a:pPr>
            <a:r>
              <a:rPr lang="hr-HR" spc="-1" dirty="0" smtClean="0">
                <a:solidFill>
                  <a:srgbClr val="000000"/>
                </a:solidFill>
                <a:latin typeface="Calibri"/>
              </a:rPr>
              <a:t>p</a:t>
            </a:r>
            <a:r>
              <a:rPr lang="hr-HR" sz="1800" strike="noStrike" spc="-1" dirty="0" smtClean="0">
                <a:solidFill>
                  <a:srgbClr val="000000"/>
                </a:solidFill>
                <a:latin typeface="Calibri"/>
              </a:rPr>
              <a:t>raktičniji je od baterija i akumulatora</a:t>
            </a:r>
          </a:p>
        </p:txBody>
      </p:sp>
      <p:sp>
        <p:nvSpPr>
          <p:cNvPr id="124" name="CustomShape 2"/>
          <p:cNvSpPr/>
          <p:nvPr/>
        </p:nvSpPr>
        <p:spPr>
          <a:xfrm>
            <a:off x="609480" y="1604520"/>
            <a:ext cx="10971360" cy="397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Izvori napajanja u elektronici</a:t>
            </a:r>
            <a:endParaRPr lang="en-US" sz="2800" b="0" strike="noStrike" spc="-1">
              <a:latin typeface="Arial"/>
            </a:endParaRPr>
          </a:p>
        </p:txBody>
      </p:sp>
      <p:pic>
        <p:nvPicPr>
          <p:cNvPr id="125" name="Slika 124"/>
          <p:cNvPicPr/>
          <p:nvPr/>
        </p:nvPicPr>
        <p:blipFill>
          <a:blip r:embed="rId2" cstate="print">
            <a:lum bright="11000"/>
          </a:blip>
          <a:stretch/>
        </p:blipFill>
        <p:spPr>
          <a:xfrm>
            <a:off x="6583680" y="1954440"/>
            <a:ext cx="3836880" cy="4353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algn="r"/>
            <a:r>
              <a:rPr lang="hr-HR" dirty="0" smtClean="0"/>
              <a:t>Hvala na pažnji!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1523880" y="2175840"/>
            <a:ext cx="9142560" cy="165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hr-HR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Sadržaj</a:t>
            </a:r>
          </a:p>
          <a:p>
            <a:pPr>
              <a:lnSpc>
                <a:spcPct val="100000"/>
              </a:lnSpc>
            </a:pPr>
            <a:r>
              <a:rPr lang="en-US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-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Eksperimentalna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pločica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na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ubadanje</a:t>
            </a:r>
            <a:r>
              <a:t/>
            </a:r>
            <a:br/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-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Univerzalni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digitalni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mjerni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instrument</a:t>
            </a:r>
            <a:r>
              <a:t/>
            </a:r>
            <a:br/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-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Diskretni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elektronički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elementi</a:t>
            </a:r>
            <a:r>
              <a:t/>
            </a:r>
            <a:br/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-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Izvori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napajanja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u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elektronici</a:t>
            </a:r>
            <a:endParaRPr lang="en-US" sz="2200" b="0" strike="noStrike" spc="-1" dirty="0"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609480" y="1604520"/>
            <a:ext cx="10971360" cy="397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8.3.1. ELEKTRONIČKI ELEMENTI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1523880" y="2175840"/>
            <a:ext cx="9142560" cy="165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50000"/>
              </a:lnSpc>
            </a:pPr>
            <a:r>
              <a:rPr lang="hr-HR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mogućava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stvaranje strujnih krugova bez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lemljenja</a:t>
            </a:r>
          </a:p>
          <a:p>
            <a:pPr>
              <a:lnSpc>
                <a:spcPct val="150000"/>
              </a:lnSpc>
            </a:pPr>
            <a:r>
              <a:rPr lang="hr-HR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hr-HR" b="1" spc="-1" dirty="0" smtClean="0">
                <a:solidFill>
                  <a:srgbClr val="FF0000"/>
                </a:solidFill>
                <a:latin typeface="Times New Roman"/>
                <a:ea typeface="Times New Roman"/>
              </a:rPr>
              <a:t>c</a:t>
            </a:r>
            <a:r>
              <a:rPr lang="en-US" sz="1800" b="1" strike="noStrike" spc="-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rvene</a:t>
            </a:r>
            <a:r>
              <a:rPr lang="en-US" sz="1800" b="1" strike="noStrike" spc="-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rupice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u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električnoj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su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vezi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a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koriste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se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za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spajanje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na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plus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baterije</a:t>
            </a:r>
            <a:r>
              <a:rPr/>
              <a:t/>
            </a:r>
            <a:br>
              <a:rPr/>
            </a:br>
            <a:r>
              <a:rPr lang="hr-HR" spc="-1" dirty="0" smtClean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hr-HR" b="1" spc="-1" dirty="0" smtClean="0">
                <a:solidFill>
                  <a:srgbClr val="00B0F0"/>
                </a:solidFill>
                <a:latin typeface="Times New Roman"/>
              </a:rPr>
              <a:t>p</a:t>
            </a:r>
            <a:r>
              <a:rPr lang="en-US" sz="1800" b="1" strike="noStrike" spc="-1" dirty="0" smtClean="0">
                <a:solidFill>
                  <a:srgbClr val="00B0F0"/>
                </a:solidFill>
                <a:latin typeface="Times New Roman"/>
                <a:ea typeface="Times New Roman"/>
              </a:rPr>
              <a:t>lave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rupice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također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su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u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električnoj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vezi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a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koriste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se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za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spajanje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na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minus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baterije</a:t>
            </a:r>
            <a:r>
              <a:rPr/>
              <a:t/>
            </a:r>
            <a:br>
              <a:rPr/>
            </a:br>
            <a:r>
              <a:rPr lang="hr-HR" spc="-1" dirty="0" smtClean="0">
                <a:solidFill>
                  <a:srgbClr val="000000"/>
                </a:solidFill>
                <a:latin typeface="Times New Roman"/>
              </a:rPr>
              <a:t>- e</a:t>
            </a:r>
            <a:r>
              <a:rPr lang="en-US" sz="1800" b="0" strike="noStrike" spc="-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lektrične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veze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označene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800" b="1" strike="noStrike" spc="-1" dirty="0" err="1">
                <a:latin typeface="Times New Roman"/>
                <a:ea typeface="Times New Roman"/>
              </a:rPr>
              <a:t>crnom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ponavljaju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se do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kraja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pločica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609480" y="1604520"/>
            <a:ext cx="10971360" cy="397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Eksperimentalne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pločice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na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ubadanje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en-US" sz="2800" b="0" strike="noStrike" spc="-1" dirty="0">
              <a:latin typeface="Arial"/>
            </a:endParaRPr>
          </a:p>
        </p:txBody>
      </p:sp>
      <p:sp>
        <p:nvSpPr>
          <p:cNvPr id="83" name="CustomShape 3"/>
          <p:cNvSpPr/>
          <p:nvPr/>
        </p:nvSpPr>
        <p:spPr>
          <a:xfrm>
            <a:off x="1095340" y="3929066"/>
            <a:ext cx="4845600" cy="259272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BB-301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84" name="CustomShape 4"/>
          <p:cNvSpPr/>
          <p:nvPr/>
        </p:nvSpPr>
        <p:spPr>
          <a:xfrm>
            <a:off x="6381752" y="3857628"/>
            <a:ext cx="4479840" cy="286812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HALF+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1523880" y="2175840"/>
            <a:ext cx="9142560" cy="165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5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S ovim je mjernim instrumentom moguće izmjeriti</a:t>
            </a:r>
            <a:r>
              <a:t/>
            </a:r>
            <a:br/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istosmjerni i izmjenični napon, istosmjernu struju,</a:t>
            </a:r>
            <a:r>
              <a:t/>
            </a:r>
            <a:br/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otpor, faktor strujnog pojačanja tranzistora te</a:t>
            </a:r>
            <a:r>
              <a:t/>
            </a:r>
            <a:br/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ispitati ispravnost dioda 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609480" y="1604520"/>
            <a:ext cx="10971360" cy="397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Univerzalni digitalni mjerni instrument</a:t>
            </a:r>
            <a:endParaRPr lang="en-US" sz="2800" b="0" strike="noStrike" spc="-1">
              <a:latin typeface="Arial"/>
            </a:endParaRPr>
          </a:p>
        </p:txBody>
      </p:sp>
      <p:pic>
        <p:nvPicPr>
          <p:cNvPr id="87" name="Slika 86"/>
          <p:cNvPicPr/>
          <p:nvPr/>
        </p:nvPicPr>
        <p:blipFill>
          <a:blip r:embed="rId2" cstate="print"/>
          <a:stretch/>
        </p:blipFill>
        <p:spPr>
          <a:xfrm>
            <a:off x="7955280" y="1371600"/>
            <a:ext cx="3872880" cy="4845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1523880" y="2175840"/>
            <a:ext cx="9142560" cy="165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800" b="1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Otporni</a:t>
            </a:r>
            <a:r>
              <a:rPr lang="hr-HR" sz="18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k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strujnom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krugu</a:t>
            </a:r>
            <a:r>
              <a:rPr/>
              <a:t/>
            </a:r>
            <a:br>
              <a:rPr/>
            </a:br>
            <a:r>
              <a:rPr lang="en-US" sz="1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izaziva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pad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napona</a:t>
            </a:r>
            <a:r>
              <a:t/>
            </a:r>
            <a:br/>
            <a:endParaRPr lang="en-US" sz="1800" b="0" strike="noStrike" spc="-1" dirty="0"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609480" y="1604520"/>
            <a:ext cx="10971360" cy="397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Diskretni elektronički elementi</a:t>
            </a:r>
            <a:endParaRPr lang="en-US" sz="2800" b="0" strike="noStrike" spc="-1">
              <a:latin typeface="Arial"/>
            </a:endParaRPr>
          </a:p>
        </p:txBody>
      </p:sp>
      <p:pic>
        <p:nvPicPr>
          <p:cNvPr id="90" name="Slika 89"/>
          <p:cNvPicPr/>
          <p:nvPr/>
        </p:nvPicPr>
        <p:blipFill>
          <a:blip r:embed="rId2" cstate="print"/>
          <a:stretch/>
        </p:blipFill>
        <p:spPr>
          <a:xfrm rot="5400000">
            <a:off x="6600960" y="1296720"/>
            <a:ext cx="4172040" cy="6033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1523880" y="2175840"/>
            <a:ext cx="9142560" cy="165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800" b="1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Potenciomet</a:t>
            </a:r>
            <a:r>
              <a:rPr lang="hr-HR" sz="18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ar je promjenljivi otpornik </a:t>
            </a:r>
          </a:p>
          <a:p>
            <a:pPr>
              <a:lnSpc>
                <a:spcPct val="100000"/>
              </a:lnSpc>
            </a:pPr>
            <a:r>
              <a:rPr lang="hr-HR" spc="-1" dirty="0" smtClean="0">
                <a:solidFill>
                  <a:srgbClr val="000000"/>
                </a:solidFill>
                <a:latin typeface="Calibri"/>
                <a:ea typeface="DejaVu Sans"/>
              </a:rPr>
              <a:t>koji </a:t>
            </a:r>
            <a:r>
              <a:rPr lang="hr-HR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mijenja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1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otpor</a:t>
            </a:r>
            <a:r>
              <a:rPr/>
              <a:t/>
            </a:r>
            <a:br>
              <a:rPr/>
            </a:br>
            <a:r>
              <a:rPr lang="hr-HR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dok mu vratilom pomičete klizač</a:t>
            </a:r>
            <a:r>
              <a:t/>
            </a:r>
            <a:br/>
            <a:endParaRPr lang="en-US" sz="1800" b="0" strike="noStrike" spc="-1" dirty="0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609480" y="1604520"/>
            <a:ext cx="10971360" cy="397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Diskretni elektronički elementi</a:t>
            </a:r>
            <a:endParaRPr lang="en-US" sz="2800" b="0" strike="noStrike" spc="-1">
              <a:latin typeface="Arial"/>
            </a:endParaRPr>
          </a:p>
        </p:txBody>
      </p:sp>
      <p:pic>
        <p:nvPicPr>
          <p:cNvPr id="93" name="Slika 92"/>
          <p:cNvPicPr/>
          <p:nvPr/>
        </p:nvPicPr>
        <p:blipFill>
          <a:blip r:embed="rId2" cstate="print"/>
          <a:stretch/>
        </p:blipFill>
        <p:spPr>
          <a:xfrm>
            <a:off x="5915520" y="2377440"/>
            <a:ext cx="5330520" cy="399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1523880" y="2175840"/>
            <a:ext cx="9142560" cy="165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Kad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se </a:t>
            </a:r>
            <a:r>
              <a:rPr lang="en-US" sz="1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kondenzator</a:t>
            </a:r>
            <a:r>
              <a:rPr lang="hr-HR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sp</a:t>
            </a:r>
            <a:r>
              <a:rPr lang="hr-HR" sz="1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oji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na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istosmjerni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izvor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struje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on 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se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električki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1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nabij</a:t>
            </a:r>
            <a:r>
              <a:rPr lang="hr-HR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e i čuva energiju kao da je baterija</a:t>
            </a:r>
          </a:p>
          <a:p>
            <a:pPr>
              <a:lnSpc>
                <a:spcPct val="100000"/>
              </a:lnSpc>
            </a:pPr>
            <a:r>
              <a:rPr lang="hr-HR" spc="-1" dirty="0" smtClean="0">
                <a:solidFill>
                  <a:srgbClr val="000000"/>
                </a:solidFill>
                <a:latin typeface="Calibri"/>
              </a:rPr>
              <a:t>Kad se kondenzator spoji na izmjenični izvor energija ponaša se kao filtar</a:t>
            </a:r>
            <a:r>
              <a:t/>
            </a:r>
            <a:br/>
            <a:r>
              <a:t/>
            </a:r>
            <a:br/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Poliesterki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kondenzatori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                             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Keramički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kondenzatori</a:t>
            </a:r>
            <a:r>
              <a:t/>
            </a:r>
            <a:br/>
            <a:endParaRPr lang="en-US" sz="1800" b="0" strike="noStrike" spc="-1" dirty="0">
              <a:latin typeface="Arial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609480" y="1604520"/>
            <a:ext cx="10971360" cy="397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Diskretni elektronički elementi</a:t>
            </a:r>
            <a:endParaRPr lang="en-US" sz="2800" b="0" strike="noStrike" spc="-1">
              <a:latin typeface="Arial"/>
            </a:endParaRPr>
          </a:p>
        </p:txBody>
      </p:sp>
      <p:pic>
        <p:nvPicPr>
          <p:cNvPr id="96" name="Slika 95"/>
          <p:cNvPicPr/>
          <p:nvPr/>
        </p:nvPicPr>
        <p:blipFill>
          <a:blip r:embed="rId2" cstate="print"/>
          <a:stretch/>
        </p:blipFill>
        <p:spPr>
          <a:xfrm>
            <a:off x="809588" y="4214818"/>
            <a:ext cx="3357674" cy="1891588"/>
          </a:xfrm>
          <a:prstGeom prst="rect">
            <a:avLst/>
          </a:prstGeom>
          <a:ln>
            <a:noFill/>
          </a:ln>
        </p:spPr>
      </p:pic>
      <p:pic>
        <p:nvPicPr>
          <p:cNvPr id="97" name="Slika 96"/>
          <p:cNvPicPr/>
          <p:nvPr/>
        </p:nvPicPr>
        <p:blipFill>
          <a:blip r:embed="rId3" cstate="print"/>
          <a:stretch/>
        </p:blipFill>
        <p:spPr>
          <a:xfrm>
            <a:off x="5381620" y="4214818"/>
            <a:ext cx="1928826" cy="168879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1523880" y="2175840"/>
            <a:ext cx="9142560" cy="165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Posebna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vrsta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kondenzatora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-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elektrolitski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1800" b="1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kondenzator</a:t>
            </a:r>
            <a:endParaRPr lang="hr-HR" sz="1800" b="1" strike="noStrike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hr-HR" spc="-1" dirty="0" smtClean="0">
                <a:solidFill>
                  <a:srgbClr val="000000"/>
                </a:solidFill>
                <a:latin typeface="Calibri"/>
              </a:rPr>
              <a:t>Elektrolitski kondenzator ima visoku vrijednost kapaciteta</a:t>
            </a:r>
          </a:p>
          <a:p>
            <a:pPr>
              <a:lnSpc>
                <a:spcPct val="100000"/>
              </a:lnSpc>
            </a:pPr>
            <a:r>
              <a:rPr lang="hr-HR" spc="-1" dirty="0" smtClean="0">
                <a:solidFill>
                  <a:srgbClr val="000000"/>
                </a:solidFill>
                <a:latin typeface="Calibri"/>
              </a:rPr>
              <a:t>unutar malog kućišta</a:t>
            </a:r>
            <a:r>
              <a:t/>
            </a:r>
            <a:br/>
            <a:endParaRPr lang="en-US" sz="1800" b="0" strike="noStrike" spc="-1" dirty="0"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609480" y="1604520"/>
            <a:ext cx="10971360" cy="397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Diskretni elektronički elementi</a:t>
            </a:r>
            <a:endParaRPr lang="en-US" sz="2800" b="0" strike="noStrike" spc="-1">
              <a:latin typeface="Arial"/>
            </a:endParaRPr>
          </a:p>
        </p:txBody>
      </p:sp>
      <p:pic>
        <p:nvPicPr>
          <p:cNvPr id="100" name="Slika 99"/>
          <p:cNvPicPr/>
          <p:nvPr/>
        </p:nvPicPr>
        <p:blipFill>
          <a:blip r:embed="rId2" cstate="print"/>
          <a:stretch/>
        </p:blipFill>
        <p:spPr>
          <a:xfrm rot="2700000">
            <a:off x="8019720" y="2220480"/>
            <a:ext cx="3231360" cy="3589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1452530" y="2571744"/>
            <a:ext cx="9142560" cy="165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hr-HR" sz="180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Kod istosmjerne struje </a:t>
            </a:r>
            <a:r>
              <a:rPr lang="hr-HR" b="1" spc="-1" dirty="0">
                <a:solidFill>
                  <a:srgbClr val="000000"/>
                </a:solidFill>
                <a:latin typeface="Calibri"/>
                <a:ea typeface="DejaVu Sans"/>
              </a:rPr>
              <a:t>z</a:t>
            </a:r>
            <a:r>
              <a:rPr lang="en-US" sz="1800" b="1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avojnic</a:t>
            </a:r>
            <a:r>
              <a:rPr lang="hr-HR" b="1" spc="-1" dirty="0" smtClean="0">
                <a:solidFill>
                  <a:srgbClr val="000000"/>
                </a:solidFill>
                <a:latin typeface="Calibri"/>
                <a:ea typeface="DejaVu Sans"/>
              </a:rPr>
              <a:t>a </a:t>
            </a:r>
            <a:r>
              <a:rPr lang="en-US" sz="1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ima</a:t>
            </a:r>
            <a:endParaRPr lang="hr-HR" sz="1800" b="0" strike="noStrike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sposobnost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1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da</a:t>
            </a:r>
            <a:r>
              <a:rPr lang="hr-HR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hr-HR" dirty="0" smtClean="0">
                <a:latin typeface="Calibri" pitchFamily="34" charset="0"/>
              </a:rPr>
              <a:t>skladišti određenu</a:t>
            </a:r>
          </a:p>
          <a:p>
            <a:pPr>
              <a:lnSpc>
                <a:spcPct val="100000"/>
              </a:lnSpc>
            </a:pPr>
            <a:r>
              <a:rPr lang="hr-HR" dirty="0" smtClean="0">
                <a:latin typeface="Calibri" pitchFamily="34" charset="0"/>
              </a:rPr>
              <a:t>energiju u obliku </a:t>
            </a:r>
            <a:r>
              <a:rPr lang="hr-HR" spc="-1" dirty="0" smtClean="0">
                <a:solidFill>
                  <a:srgbClr val="000000"/>
                </a:solidFill>
                <a:latin typeface="Calibri"/>
                <a:ea typeface="DejaVu Sans"/>
              </a:rPr>
              <a:t>m</a:t>
            </a:r>
            <a:r>
              <a:rPr lang="en-US" sz="1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agnetsko</a:t>
            </a:r>
            <a:r>
              <a:rPr lang="hr-HR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g </a:t>
            </a:r>
            <a:r>
              <a:rPr lang="en-US" sz="18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polj</a:t>
            </a:r>
            <a:r>
              <a:rPr lang="hr-HR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a</a:t>
            </a:r>
          </a:p>
          <a:p>
            <a:pPr>
              <a:lnSpc>
                <a:spcPct val="100000"/>
              </a:lnSpc>
            </a:pPr>
            <a:r>
              <a:rPr lang="hr-HR" spc="-1" dirty="0" smtClean="0">
                <a:solidFill>
                  <a:srgbClr val="000000"/>
                </a:solidFill>
                <a:latin typeface="Calibri"/>
                <a:ea typeface="DejaVu Sans"/>
              </a:rPr>
              <a:t>Za izmjeničnu struju ponaša se</a:t>
            </a:r>
          </a:p>
          <a:p>
            <a:pPr>
              <a:lnSpc>
                <a:spcPct val="100000"/>
              </a:lnSpc>
            </a:pPr>
            <a:r>
              <a:rPr lang="hr-HR" spc="-1" dirty="0" smtClean="0">
                <a:solidFill>
                  <a:srgbClr val="000000"/>
                </a:solidFill>
                <a:latin typeface="Calibri"/>
                <a:ea typeface="DejaVu Sans"/>
              </a:rPr>
              <a:t>kao filtar</a:t>
            </a:r>
            <a:endParaRPr lang="hr-HR" sz="1800" b="0" strike="noStrike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r>
              <a:t/>
            </a:r>
            <a:br/>
            <a:endParaRPr lang="en-US" sz="1800" b="0" strike="noStrike" spc="-1" dirty="0"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609480" y="1604520"/>
            <a:ext cx="10971360" cy="397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Diskretni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elektronički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elementi</a:t>
            </a:r>
            <a:endParaRPr lang="en-US" sz="2800" b="0" strike="noStrike" spc="-1" dirty="0">
              <a:latin typeface="Arial"/>
            </a:endParaRPr>
          </a:p>
        </p:txBody>
      </p:sp>
      <p:pic>
        <p:nvPicPr>
          <p:cNvPr id="103" name="Slika 102"/>
          <p:cNvPicPr/>
          <p:nvPr/>
        </p:nvPicPr>
        <p:blipFill>
          <a:blip r:embed="rId2" cstate="print"/>
          <a:stretch/>
        </p:blipFill>
        <p:spPr>
          <a:xfrm>
            <a:off x="5303520" y="2011680"/>
            <a:ext cx="5549400" cy="3708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sk_template</Template>
  <TotalTime>4195</TotalTime>
  <Words>248</Words>
  <Application>LibreOffice/6.0.7.3$Linux_X86_64 LibreOffice_project/00m0$Build-3</Application>
  <PresentationFormat>Prilagođeno</PresentationFormat>
  <Paragraphs>62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slajdova</vt:lpstr>
      </vt:variant>
      <vt:variant>
        <vt:i4>17</vt:i4>
      </vt:variant>
    </vt:vector>
  </HeadingPairs>
  <TitlesOfParts>
    <vt:vector size="19" baseType="lpstr">
      <vt:lpstr>Office Theme</vt:lpstr>
      <vt:lpstr>Office Theme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subject/>
  <dc:creator>DS</dc:creator>
  <dc:description/>
  <cp:lastModifiedBy>MARINO</cp:lastModifiedBy>
  <cp:revision>97</cp:revision>
  <dcterms:created xsi:type="dcterms:W3CDTF">2021-01-22T05:17:29Z</dcterms:created>
  <dcterms:modified xsi:type="dcterms:W3CDTF">2021-07-19T10:27:24Z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Široki zaslon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16</vt:i4>
  </property>
</Properties>
</file>